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71"/>
  </p:notesMasterIdLst>
  <p:handoutMasterIdLst>
    <p:handoutMasterId r:id="rId72"/>
  </p:handout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327" r:id="rId23"/>
    <p:sldId id="329" r:id="rId24"/>
    <p:sldId id="347" r:id="rId25"/>
    <p:sldId id="279" r:id="rId26"/>
    <p:sldId id="330" r:id="rId27"/>
    <p:sldId id="332" r:id="rId28"/>
    <p:sldId id="348" r:id="rId29"/>
    <p:sldId id="331" r:id="rId30"/>
    <p:sldId id="371" r:id="rId31"/>
    <p:sldId id="372" r:id="rId32"/>
    <p:sldId id="333" r:id="rId33"/>
    <p:sldId id="336" r:id="rId34"/>
    <p:sldId id="356" r:id="rId35"/>
    <p:sldId id="357" r:id="rId36"/>
    <p:sldId id="358" r:id="rId37"/>
    <p:sldId id="361" r:id="rId38"/>
    <p:sldId id="362" r:id="rId39"/>
    <p:sldId id="363" r:id="rId40"/>
    <p:sldId id="334" r:id="rId41"/>
    <p:sldId id="364" r:id="rId42"/>
    <p:sldId id="335" r:id="rId43"/>
    <p:sldId id="365" r:id="rId44"/>
    <p:sldId id="337" r:id="rId45"/>
    <p:sldId id="338" r:id="rId46"/>
    <p:sldId id="366" r:id="rId47"/>
    <p:sldId id="367" r:id="rId48"/>
    <p:sldId id="339" r:id="rId49"/>
    <p:sldId id="368" r:id="rId50"/>
    <p:sldId id="369" r:id="rId51"/>
    <p:sldId id="370" r:id="rId52"/>
    <p:sldId id="343" r:id="rId53"/>
    <p:sldId id="345" r:id="rId54"/>
    <p:sldId id="346" r:id="rId55"/>
    <p:sldId id="278" r:id="rId56"/>
    <p:sldId id="282" r:id="rId57"/>
    <p:sldId id="284" r:id="rId58"/>
    <p:sldId id="285" r:id="rId59"/>
    <p:sldId id="286" r:id="rId60"/>
    <p:sldId id="287" r:id="rId61"/>
    <p:sldId id="288" r:id="rId62"/>
    <p:sldId id="289" r:id="rId63"/>
    <p:sldId id="349" r:id="rId64"/>
    <p:sldId id="350" r:id="rId65"/>
    <p:sldId id="353" r:id="rId66"/>
    <p:sldId id="355" r:id="rId67"/>
    <p:sldId id="351" r:id="rId68"/>
    <p:sldId id="354" r:id="rId69"/>
    <p:sldId id="310" r:id="rId70"/>
  </p:sldIdLst>
  <p:sldSz cx="9144000" cy="5143500" type="screen16x9"/>
  <p:notesSz cx="6858000" cy="9144000"/>
  <p:embeddedFontLst>
    <p:embeddedFont>
      <p:font typeface="Cambria Math" panose="02040503050406030204" pitchFamily="18" charset="0"/>
      <p:regular r:id="rId73"/>
    </p:embeddedFont>
    <p:embeddedFont>
      <p:font typeface="Nixie One" panose="020B0604020202020204" charset="0"/>
      <p:regular r:id="rId74"/>
    </p:embeddedFont>
    <p:embeddedFont>
      <p:font typeface="Noto Sans" panose="020B0502040504020204" pitchFamily="34" charset="0"/>
      <p:regular r:id="rId75"/>
      <p:bold r:id="rId76"/>
      <p:italic r:id="rId77"/>
      <p:boldItalic r:id="rId78"/>
    </p:embeddedFont>
    <p:embeddedFont>
      <p:font typeface="Roboto" panose="02000000000000000000" pitchFamily="2" charset="0"/>
      <p:regular r:id="rId79"/>
      <p:bold r:id="rId80"/>
      <p:italic r:id="rId81"/>
      <p:boldItalic r:id="rId82"/>
    </p:embeddedFont>
    <p:embeddedFont>
      <p:font typeface="Varela Round" panose="00000500000000000000" pitchFamily="2" charset="-79"/>
      <p:regular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6" roundtripDataSignature="AMtx7mjvCAhAmeV35f3Ggpbjuo5lwcpEg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D580D7-CC64-4E79-8517-4E98F2C04188}">
  <a:tblStyle styleId="{D5D580D7-CC64-4E79-8517-4E98F2C04188}"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E1A4542-57EC-4949-AEEC-A0BC4D82EE3B}"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851" autoAdjust="0"/>
  </p:normalViewPr>
  <p:slideViewPr>
    <p:cSldViewPr snapToGrid="0">
      <p:cViewPr varScale="1">
        <p:scale>
          <a:sx n="98" d="100"/>
          <a:sy n="98"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80"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16"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0413D852-E55D-D43F-39DF-39E3C2CED4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a:extLst>
              <a:ext uri="{FF2B5EF4-FFF2-40B4-BE49-F238E27FC236}">
                <a16:creationId xmlns:a16="http://schemas.microsoft.com/office/drawing/2014/main" id="{4D090152-7ADC-B7F2-202B-E8E2065ED6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6AE2FE-27E3-47D9-BDD4-6F4CB23788C7}" type="datetimeFigureOut">
              <a:rPr lang="en-US" smtClean="0"/>
              <a:t>12/24/2022</a:t>
            </a:fld>
            <a:endParaRPr lang="en-US"/>
          </a:p>
        </p:txBody>
      </p:sp>
      <p:sp>
        <p:nvSpPr>
          <p:cNvPr id="4" name="Chỗ dành sẵn cho Chân trang 3">
            <a:extLst>
              <a:ext uri="{FF2B5EF4-FFF2-40B4-BE49-F238E27FC236}">
                <a16:creationId xmlns:a16="http://schemas.microsoft.com/office/drawing/2014/main" id="{BE5AA0AA-3CC8-D05C-8A36-2EE49C5622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Chỗ dành sẵn cho Số hiệu Bản chiếu 4">
            <a:extLst>
              <a:ext uri="{FF2B5EF4-FFF2-40B4-BE49-F238E27FC236}">
                <a16:creationId xmlns:a16="http://schemas.microsoft.com/office/drawing/2014/main" id="{476E5F18-56C4-8701-DED1-B265120FB07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886393-6FAA-42E6-A216-6798730794B6}" type="slidenum">
              <a:rPr lang="en-US" smtClean="0"/>
              <a:t>‹#›</a:t>
            </a:fld>
            <a:endParaRPr lang="en-US"/>
          </a:p>
        </p:txBody>
      </p:sp>
    </p:spTree>
    <p:extLst>
      <p:ext uri="{BB962C8B-B14F-4D97-AF65-F5344CB8AC3E}">
        <p14:creationId xmlns:p14="http://schemas.microsoft.com/office/powerpoint/2010/main" val="2665150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16" name="Google Shape;31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25" name="Google Shape;32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32" name="Google Shape;33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44" name="Google Shape;34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51" name="Google Shape;35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67" name="Google Shape;36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02" name="Google Shape;40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38" name="Google Shape;4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74" name="Google Shape;47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10" name="Google Shape;51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46" name="Google Shape;54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3630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96" name="Google Shape;59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058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8525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89" name="Google Shape;58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609" name="Google Shape;60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2986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676" name="Google Shape;67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5386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2034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654" name="Google Shape;65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254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676" name="Google Shape;67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0370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Filtering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thấp</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3877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Filtering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thấp</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0394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Filtering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thấp</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1866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Filtering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thấp</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35324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Filtering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thấp</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46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Filtering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thấp</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90714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Filtering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thấp</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9643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676" name="Google Shape;67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4277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676" name="Google Shape;67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4225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43" name="Google Shape;2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4" name="Google Shape;75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75702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55216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4" name="Google Shape;75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6309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85417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4" name="Google Shape;75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57760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7866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4" name="Google Shape;754;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17197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6619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81132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88151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51" name="Google Shape;25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6" name="Google Shape;67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66385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676" name="Google Shape;67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712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654" name="Google Shape;65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695" name="Google Shape;69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702" name="Google Shape;70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708" name="Google Shape;70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716" name="Google Shape;71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723" name="Google Shape;72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730" name="Google Shape;73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59" name="Google Shape;25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40894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676" name="Google Shape;67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91231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676" name="Google Shape;67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44354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63386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676" name="Google Shape;67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12904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676" name="Google Shape;67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68807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2" name="Google Shape;962;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67" name="Google Shape;26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73" name="Google Shape;27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02" name="Google Shape;30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73"/>
          <p:cNvSpPr/>
          <p:nvPr/>
        </p:nvSpPr>
        <p:spPr>
          <a:xfrm>
            <a:off x="7209425" y="502200"/>
            <a:ext cx="206100" cy="206100"/>
          </a:xfrm>
          <a:prstGeom prst="ellipse">
            <a:avLst/>
          </a:prstGeom>
          <a:solidFill>
            <a:srgbClr val="00D1C6">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1" name="Google Shape;11;p73"/>
          <p:cNvSpPr/>
          <p:nvPr/>
        </p:nvSpPr>
        <p:spPr>
          <a:xfrm>
            <a:off x="1197475" y="-802775"/>
            <a:ext cx="6749100" cy="67491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2" name="Google Shape;12;p73"/>
          <p:cNvSpPr txBox="1">
            <a:spLocks noGrp="1"/>
          </p:cNvSpPr>
          <p:nvPr>
            <p:ph type="ctrTitle"/>
          </p:nvPr>
        </p:nvSpPr>
        <p:spPr>
          <a:xfrm>
            <a:off x="2255425" y="1991825"/>
            <a:ext cx="4633200" cy="11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atin typeface="Times New Roman" panose="02020603050405020304" pitchFamily="18" charset="0"/>
                <a:cs typeface="Times New Roman" panose="02020603050405020304" pitchFamily="18" charset="0"/>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dirty="0"/>
          </a:p>
        </p:txBody>
      </p:sp>
      <p:sp>
        <p:nvSpPr>
          <p:cNvPr id="13" name="Google Shape;13;p73"/>
          <p:cNvSpPr/>
          <p:nvPr/>
        </p:nvSpPr>
        <p:spPr>
          <a:xfrm>
            <a:off x="267550" y="-886750"/>
            <a:ext cx="2347200" cy="2347200"/>
          </a:xfrm>
          <a:prstGeom prst="donut">
            <a:avLst>
              <a:gd name="adj" fmla="val 29778"/>
            </a:avLst>
          </a:prstGeom>
          <a:solidFill>
            <a:srgbClr val="00D1C6">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4" name="Google Shape;14;p73"/>
          <p:cNvSpPr/>
          <p:nvPr/>
        </p:nvSpPr>
        <p:spPr>
          <a:xfrm>
            <a:off x="8348875" y="2882375"/>
            <a:ext cx="978600" cy="978600"/>
          </a:xfrm>
          <a:prstGeom prst="ellipse">
            <a:avLst/>
          </a:prstGeom>
          <a:solidFill>
            <a:srgbClr val="ED4A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5" name="Google Shape;15;p73"/>
          <p:cNvSpPr/>
          <p:nvPr/>
        </p:nvSpPr>
        <p:spPr>
          <a:xfrm>
            <a:off x="2255425" y="541800"/>
            <a:ext cx="657600" cy="657600"/>
          </a:xfrm>
          <a:prstGeom prst="ellipse">
            <a:avLst/>
          </a:prstGeom>
          <a:solidFill>
            <a:srgbClr val="00ACC3">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6" name="Google Shape;16;p73"/>
          <p:cNvSpPr/>
          <p:nvPr/>
        </p:nvSpPr>
        <p:spPr>
          <a:xfrm>
            <a:off x="6752750" y="3465100"/>
            <a:ext cx="2284200" cy="2284200"/>
          </a:xfrm>
          <a:prstGeom prst="donut">
            <a:avLst>
              <a:gd name="adj" fmla="val 11909"/>
            </a:avLst>
          </a:prstGeom>
          <a:solidFill>
            <a:srgbClr val="F8BB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7" name="Google Shape;17;p73"/>
          <p:cNvSpPr/>
          <p:nvPr/>
        </p:nvSpPr>
        <p:spPr>
          <a:xfrm>
            <a:off x="137775" y="3193200"/>
            <a:ext cx="657600" cy="657600"/>
          </a:xfrm>
          <a:prstGeom prst="ellipse">
            <a:avLst/>
          </a:prstGeom>
          <a:solidFill>
            <a:srgbClr val="BBCD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8" name="Google Shape;18;p73"/>
          <p:cNvSpPr/>
          <p:nvPr/>
        </p:nvSpPr>
        <p:spPr>
          <a:xfrm>
            <a:off x="376550" y="4217275"/>
            <a:ext cx="1207800" cy="1207800"/>
          </a:xfrm>
          <a:prstGeom prst="donut">
            <a:avLst>
              <a:gd name="adj" fmla="val 42915"/>
            </a:avLst>
          </a:prstGeom>
          <a:solidFill>
            <a:srgbClr val="65BB48">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9" name="Google Shape;19;p73"/>
          <p:cNvSpPr/>
          <p:nvPr/>
        </p:nvSpPr>
        <p:spPr>
          <a:xfrm>
            <a:off x="8244625" y="2541950"/>
            <a:ext cx="304800" cy="304800"/>
          </a:xfrm>
          <a:prstGeom prst="ellipse">
            <a:avLst/>
          </a:prstGeom>
          <a:solidFill>
            <a:srgbClr val="E8004C">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20" name="Google Shape;20;p73"/>
          <p:cNvSpPr/>
          <p:nvPr/>
        </p:nvSpPr>
        <p:spPr>
          <a:xfrm>
            <a:off x="7598775" y="-300250"/>
            <a:ext cx="1370700" cy="1370700"/>
          </a:xfrm>
          <a:prstGeom prst="ellipse">
            <a:avLst/>
          </a:prstGeom>
          <a:solidFill>
            <a:srgbClr val="BBCD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21" name="Google Shape;21;p73"/>
          <p:cNvSpPr/>
          <p:nvPr/>
        </p:nvSpPr>
        <p:spPr>
          <a:xfrm>
            <a:off x="8244625" y="802850"/>
            <a:ext cx="657600" cy="657600"/>
          </a:xfrm>
          <a:prstGeom prst="ellipse">
            <a:avLst/>
          </a:prstGeom>
          <a:solidFill>
            <a:srgbClr val="65BB48">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22" name="Google Shape;22;p73"/>
          <p:cNvSpPr/>
          <p:nvPr/>
        </p:nvSpPr>
        <p:spPr>
          <a:xfrm>
            <a:off x="213975" y="695900"/>
            <a:ext cx="871500" cy="8715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23" name="Google Shape;23;p73"/>
          <p:cNvSpPr/>
          <p:nvPr/>
        </p:nvSpPr>
        <p:spPr>
          <a:xfrm>
            <a:off x="-122175" y="2933250"/>
            <a:ext cx="1177500" cy="11775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24" name="Google Shape;24;p73"/>
          <p:cNvSpPr/>
          <p:nvPr/>
        </p:nvSpPr>
        <p:spPr>
          <a:xfrm>
            <a:off x="8150075" y="708300"/>
            <a:ext cx="846600" cy="8466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25" name="Google Shape;25;p73"/>
          <p:cNvSpPr/>
          <p:nvPr/>
        </p:nvSpPr>
        <p:spPr>
          <a:xfrm>
            <a:off x="1055325" y="3904575"/>
            <a:ext cx="206100" cy="206100"/>
          </a:xfrm>
          <a:prstGeom prst="ellipse">
            <a:avLst/>
          </a:prstGeom>
          <a:solidFill>
            <a:srgbClr val="F8BB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74"/>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28" name="Google Shape;28;p74"/>
          <p:cNvSpPr/>
          <p:nvPr/>
        </p:nvSpPr>
        <p:spPr>
          <a:xfrm>
            <a:off x="-164200" y="686175"/>
            <a:ext cx="550500" cy="550500"/>
          </a:xfrm>
          <a:prstGeom prst="ellipse">
            <a:avLst/>
          </a:prstGeom>
          <a:solidFill>
            <a:srgbClr val="00D1C6">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29" name="Google Shape;29;p74"/>
          <p:cNvSpPr/>
          <p:nvPr/>
        </p:nvSpPr>
        <p:spPr>
          <a:xfrm>
            <a:off x="8204500" y="3898800"/>
            <a:ext cx="447000" cy="447000"/>
          </a:xfrm>
          <a:prstGeom prst="donut">
            <a:avLst>
              <a:gd name="adj" fmla="val 18608"/>
            </a:avLst>
          </a:prstGeom>
          <a:solidFill>
            <a:srgbClr val="F8BB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30" name="Google Shape;30;p74"/>
          <p:cNvSpPr/>
          <p:nvPr/>
        </p:nvSpPr>
        <p:spPr>
          <a:xfrm>
            <a:off x="100425" y="-196925"/>
            <a:ext cx="741600" cy="741600"/>
          </a:xfrm>
          <a:prstGeom prst="donut">
            <a:avLst>
              <a:gd name="adj" fmla="val 37879"/>
            </a:avLst>
          </a:prstGeom>
          <a:solidFill>
            <a:srgbClr val="00ACC3">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31" name="Google Shape;31;p74"/>
          <p:cNvSpPr/>
          <p:nvPr/>
        </p:nvSpPr>
        <p:spPr>
          <a:xfrm>
            <a:off x="419100" y="686175"/>
            <a:ext cx="188100" cy="188100"/>
          </a:xfrm>
          <a:prstGeom prst="ellipse">
            <a:avLst/>
          </a:prstGeom>
          <a:solidFill>
            <a:srgbClr val="BBCD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32" name="Google Shape;32;p74"/>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33" name="Google Shape;33;p74"/>
          <p:cNvSpPr/>
          <p:nvPr/>
        </p:nvSpPr>
        <p:spPr>
          <a:xfrm>
            <a:off x="741750" y="4449750"/>
            <a:ext cx="397500" cy="397500"/>
          </a:xfrm>
          <a:prstGeom prst="donut">
            <a:avLst>
              <a:gd name="adj" fmla="val 8754"/>
            </a:avLst>
          </a:prstGeom>
          <a:solidFill>
            <a:srgbClr val="65BB48">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34" name="Google Shape;34;p74"/>
          <p:cNvSpPr/>
          <p:nvPr/>
        </p:nvSpPr>
        <p:spPr>
          <a:xfrm>
            <a:off x="8956300" y="4058696"/>
            <a:ext cx="287100" cy="287100"/>
          </a:xfrm>
          <a:prstGeom prst="ellipse">
            <a:avLst/>
          </a:prstGeom>
          <a:solidFill>
            <a:srgbClr val="ED4A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35" name="Google Shape;35;p74"/>
          <p:cNvSpPr/>
          <p:nvPr/>
        </p:nvSpPr>
        <p:spPr>
          <a:xfrm>
            <a:off x="-164200" y="4277700"/>
            <a:ext cx="741600" cy="741600"/>
          </a:xfrm>
          <a:prstGeom prst="donut">
            <a:avLst>
              <a:gd name="adj" fmla="val 39163"/>
            </a:avLst>
          </a:prstGeom>
          <a:solidFill>
            <a:srgbClr val="BBCD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36" name="Google Shape;36;p74"/>
          <p:cNvSpPr/>
          <p:nvPr/>
        </p:nvSpPr>
        <p:spPr>
          <a:xfrm>
            <a:off x="8568725" y="4717500"/>
            <a:ext cx="508500" cy="508500"/>
          </a:xfrm>
          <a:prstGeom prst="ellipse">
            <a:avLst/>
          </a:prstGeom>
          <a:solidFill>
            <a:srgbClr val="E8004C">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37" name="Google Shape;37;p74"/>
          <p:cNvSpPr/>
          <p:nvPr/>
        </p:nvSpPr>
        <p:spPr>
          <a:xfrm>
            <a:off x="8077475" y="224125"/>
            <a:ext cx="304800" cy="304800"/>
          </a:xfrm>
          <a:prstGeom prst="donut">
            <a:avLst>
              <a:gd name="adj" fmla="val 30568"/>
            </a:avLst>
          </a:prstGeom>
          <a:solidFill>
            <a:srgbClr val="65BB48">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38" name="Google Shape;38;p74"/>
          <p:cNvSpPr/>
          <p:nvPr/>
        </p:nvSpPr>
        <p:spPr>
          <a:xfrm>
            <a:off x="8553248" y="328373"/>
            <a:ext cx="585600" cy="585600"/>
          </a:xfrm>
          <a:prstGeom prst="ellipse">
            <a:avLst/>
          </a:prstGeom>
          <a:solidFill>
            <a:srgbClr val="F8BB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39" name="Google Shape;39;p74"/>
          <p:cNvSpPr/>
          <p:nvPr/>
        </p:nvSpPr>
        <p:spPr>
          <a:xfrm>
            <a:off x="8876350" y="1187325"/>
            <a:ext cx="447000" cy="447000"/>
          </a:xfrm>
          <a:prstGeom prst="ellipse">
            <a:avLst/>
          </a:prstGeom>
          <a:solidFill>
            <a:srgbClr val="BBCD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40" name="Google Shape;40;p74"/>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41" name="Google Shape;41;p74"/>
          <p:cNvSpPr/>
          <p:nvPr/>
        </p:nvSpPr>
        <p:spPr>
          <a:xfrm>
            <a:off x="100425" y="3830625"/>
            <a:ext cx="304800" cy="304800"/>
          </a:xfrm>
          <a:prstGeom prst="ellipse">
            <a:avLst/>
          </a:prstGeom>
          <a:solidFill>
            <a:srgbClr val="00D1C6">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42" name="Google Shape;42;p74"/>
          <p:cNvSpPr txBox="1">
            <a:spLocks noGrp="1"/>
          </p:cNvSpPr>
          <p:nvPr>
            <p:ph type="sldNum" idx="12"/>
          </p:nvPr>
        </p:nvSpPr>
        <p:spPr>
          <a:xfrm>
            <a:off x="4337100" y="4751625"/>
            <a:ext cx="469800" cy="3915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Times New Roman" panose="02020603050405020304" pitchFamily="18" charset="0"/>
                <a:ea typeface="Times New Roman" panose="02020603050405020304" pitchFamily="18" charset="0"/>
                <a:cs typeface="Times New Roman" panose="02020603050405020304" pitchFamily="18" charset="0"/>
                <a:sym typeface="Nixie One"/>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9pPr>
          </a:lstStyle>
          <a:p>
            <a:fld id="{00000000-1234-1234-1234-12341234123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3"/>
        <p:cNvGrpSpPr/>
        <p:nvPr/>
      </p:nvGrpSpPr>
      <p:grpSpPr>
        <a:xfrm>
          <a:off x="0" y="0"/>
          <a:ext cx="0" cy="0"/>
          <a:chOff x="0" y="0"/>
          <a:chExt cx="0" cy="0"/>
        </a:xfrm>
      </p:grpSpPr>
      <p:sp>
        <p:nvSpPr>
          <p:cNvPr id="44" name="Google Shape;44;p75"/>
          <p:cNvSpPr/>
          <p:nvPr/>
        </p:nvSpPr>
        <p:spPr>
          <a:xfrm>
            <a:off x="3058200" y="-295450"/>
            <a:ext cx="3027600" cy="30279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45" name="Google Shape;45;p75"/>
          <p:cNvSpPr txBox="1">
            <a:spLocks noGrp="1"/>
          </p:cNvSpPr>
          <p:nvPr>
            <p:ph type="ctrTitle"/>
          </p:nvPr>
        </p:nvSpPr>
        <p:spPr>
          <a:xfrm>
            <a:off x="1773750" y="2421550"/>
            <a:ext cx="5596500" cy="1159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3600">
                <a:latin typeface="Times New Roman" panose="02020603050405020304" pitchFamily="18" charset="0"/>
                <a:cs typeface="Times New Roman" panose="02020603050405020304" pitchFamily="18" charset="0"/>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dirty="0"/>
          </a:p>
        </p:txBody>
      </p:sp>
      <p:sp>
        <p:nvSpPr>
          <p:cNvPr id="46" name="Google Shape;46;p75"/>
          <p:cNvSpPr txBox="1">
            <a:spLocks noGrp="1"/>
          </p:cNvSpPr>
          <p:nvPr>
            <p:ph type="subTitle" idx="1"/>
          </p:nvPr>
        </p:nvSpPr>
        <p:spPr>
          <a:xfrm>
            <a:off x="1773750" y="3449654"/>
            <a:ext cx="5596500" cy="7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A1BECC"/>
              </a:buClr>
              <a:buSzPts val="2400"/>
              <a:buNone/>
              <a:defRPr b="1">
                <a:solidFill>
                  <a:srgbClr val="A1BECC"/>
                </a:solidFill>
                <a:latin typeface="Times New Roman" panose="02020603050405020304" pitchFamily="18" charset="0"/>
                <a:cs typeface="Times New Roman" panose="02020603050405020304" pitchFamily="18" charset="0"/>
              </a:defRPr>
            </a:lvl1pPr>
            <a:lvl2pPr lvl="1" algn="ctr">
              <a:lnSpc>
                <a:spcPct val="100000"/>
              </a:lnSpc>
              <a:spcBef>
                <a:spcPts val="0"/>
              </a:spcBef>
              <a:spcAft>
                <a:spcPts val="0"/>
              </a:spcAft>
              <a:buClr>
                <a:srgbClr val="A1BECC"/>
              </a:buClr>
              <a:buSzPts val="3000"/>
              <a:buNone/>
              <a:defRPr sz="3000" b="1">
                <a:solidFill>
                  <a:srgbClr val="A1BECC"/>
                </a:solidFill>
              </a:defRPr>
            </a:lvl2pPr>
            <a:lvl3pPr lvl="2" algn="ctr">
              <a:lnSpc>
                <a:spcPct val="100000"/>
              </a:lnSpc>
              <a:spcBef>
                <a:spcPts val="0"/>
              </a:spcBef>
              <a:spcAft>
                <a:spcPts val="0"/>
              </a:spcAft>
              <a:buClr>
                <a:srgbClr val="A1BECC"/>
              </a:buClr>
              <a:buSzPts val="3000"/>
              <a:buNone/>
              <a:defRPr sz="3000" b="1">
                <a:solidFill>
                  <a:srgbClr val="A1BECC"/>
                </a:solidFill>
              </a:defRPr>
            </a:lvl3pPr>
            <a:lvl4pPr lvl="3" algn="ctr">
              <a:lnSpc>
                <a:spcPct val="100000"/>
              </a:lnSpc>
              <a:spcBef>
                <a:spcPts val="0"/>
              </a:spcBef>
              <a:spcAft>
                <a:spcPts val="0"/>
              </a:spcAft>
              <a:buClr>
                <a:srgbClr val="A1BECC"/>
              </a:buClr>
              <a:buSzPts val="3000"/>
              <a:buNone/>
              <a:defRPr sz="3000" b="1">
                <a:solidFill>
                  <a:srgbClr val="A1BECC"/>
                </a:solidFill>
              </a:defRPr>
            </a:lvl4pPr>
            <a:lvl5pPr lvl="4" algn="ctr">
              <a:lnSpc>
                <a:spcPct val="100000"/>
              </a:lnSpc>
              <a:spcBef>
                <a:spcPts val="0"/>
              </a:spcBef>
              <a:spcAft>
                <a:spcPts val="0"/>
              </a:spcAft>
              <a:buClr>
                <a:srgbClr val="A1BECC"/>
              </a:buClr>
              <a:buSzPts val="3000"/>
              <a:buNone/>
              <a:defRPr sz="3000" b="1">
                <a:solidFill>
                  <a:srgbClr val="A1BECC"/>
                </a:solidFill>
              </a:defRPr>
            </a:lvl5pPr>
            <a:lvl6pPr lvl="5" algn="ctr">
              <a:lnSpc>
                <a:spcPct val="100000"/>
              </a:lnSpc>
              <a:spcBef>
                <a:spcPts val="0"/>
              </a:spcBef>
              <a:spcAft>
                <a:spcPts val="0"/>
              </a:spcAft>
              <a:buClr>
                <a:srgbClr val="A1BECC"/>
              </a:buClr>
              <a:buSzPts val="3000"/>
              <a:buNone/>
              <a:defRPr sz="3000" b="1">
                <a:solidFill>
                  <a:srgbClr val="A1BECC"/>
                </a:solidFill>
              </a:defRPr>
            </a:lvl6pPr>
            <a:lvl7pPr lvl="6" algn="ctr">
              <a:lnSpc>
                <a:spcPct val="100000"/>
              </a:lnSpc>
              <a:spcBef>
                <a:spcPts val="0"/>
              </a:spcBef>
              <a:spcAft>
                <a:spcPts val="0"/>
              </a:spcAft>
              <a:buClr>
                <a:srgbClr val="A1BECC"/>
              </a:buClr>
              <a:buSzPts val="3000"/>
              <a:buNone/>
              <a:defRPr sz="3000" b="1">
                <a:solidFill>
                  <a:srgbClr val="A1BECC"/>
                </a:solidFill>
              </a:defRPr>
            </a:lvl7pPr>
            <a:lvl8pPr lvl="7" algn="ctr">
              <a:lnSpc>
                <a:spcPct val="100000"/>
              </a:lnSpc>
              <a:spcBef>
                <a:spcPts val="0"/>
              </a:spcBef>
              <a:spcAft>
                <a:spcPts val="0"/>
              </a:spcAft>
              <a:buClr>
                <a:srgbClr val="A1BECC"/>
              </a:buClr>
              <a:buSzPts val="3000"/>
              <a:buNone/>
              <a:defRPr sz="3000" b="1">
                <a:solidFill>
                  <a:srgbClr val="A1BECC"/>
                </a:solidFill>
              </a:defRPr>
            </a:lvl8pPr>
            <a:lvl9pPr lvl="8" algn="ctr">
              <a:lnSpc>
                <a:spcPct val="100000"/>
              </a:lnSpc>
              <a:spcBef>
                <a:spcPts val="0"/>
              </a:spcBef>
              <a:spcAft>
                <a:spcPts val="0"/>
              </a:spcAft>
              <a:buClr>
                <a:srgbClr val="A1BECC"/>
              </a:buClr>
              <a:buSzPts val="3000"/>
              <a:buNone/>
              <a:defRPr sz="3000" b="1">
                <a:solidFill>
                  <a:srgbClr val="A1BECC"/>
                </a:solidFill>
              </a:defRPr>
            </a:lvl9pPr>
          </a:lstStyle>
          <a:p>
            <a:endParaRPr dirty="0"/>
          </a:p>
        </p:txBody>
      </p:sp>
      <p:sp>
        <p:nvSpPr>
          <p:cNvPr id="47" name="Google Shape;47;p75"/>
          <p:cNvSpPr/>
          <p:nvPr/>
        </p:nvSpPr>
        <p:spPr>
          <a:xfrm>
            <a:off x="1414538" y="3988225"/>
            <a:ext cx="206100" cy="206100"/>
          </a:xfrm>
          <a:prstGeom prst="ellipse">
            <a:avLst/>
          </a:prstGeom>
          <a:solidFill>
            <a:srgbClr val="00D1C6">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48" name="Google Shape;48;p75"/>
          <p:cNvSpPr/>
          <p:nvPr/>
        </p:nvSpPr>
        <p:spPr>
          <a:xfrm>
            <a:off x="7630150" y="2469625"/>
            <a:ext cx="2347200" cy="2347200"/>
          </a:xfrm>
          <a:prstGeom prst="donut">
            <a:avLst>
              <a:gd name="adj" fmla="val 29778"/>
            </a:avLst>
          </a:prstGeom>
          <a:solidFill>
            <a:srgbClr val="00ACC3">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49" name="Google Shape;49;p75"/>
          <p:cNvSpPr/>
          <p:nvPr/>
        </p:nvSpPr>
        <p:spPr>
          <a:xfrm>
            <a:off x="376550" y="1139200"/>
            <a:ext cx="978600" cy="978600"/>
          </a:xfrm>
          <a:prstGeom prst="ellipse">
            <a:avLst/>
          </a:prstGeom>
          <a:solidFill>
            <a:srgbClr val="F8BB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50" name="Google Shape;50;p75"/>
          <p:cNvSpPr/>
          <p:nvPr/>
        </p:nvSpPr>
        <p:spPr>
          <a:xfrm>
            <a:off x="7240275" y="4662700"/>
            <a:ext cx="657600" cy="657600"/>
          </a:xfrm>
          <a:prstGeom prst="ellipse">
            <a:avLst/>
          </a:prstGeom>
          <a:solidFill>
            <a:srgbClr val="00D1C6">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51" name="Google Shape;51;p75"/>
          <p:cNvSpPr/>
          <p:nvPr/>
        </p:nvSpPr>
        <p:spPr>
          <a:xfrm>
            <a:off x="231175" y="-571700"/>
            <a:ext cx="2284200" cy="2284200"/>
          </a:xfrm>
          <a:prstGeom prst="donut">
            <a:avLst>
              <a:gd name="adj" fmla="val 11909"/>
            </a:avLst>
          </a:prstGeom>
          <a:solidFill>
            <a:srgbClr val="ED4A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52" name="Google Shape;52;p75"/>
          <p:cNvSpPr/>
          <p:nvPr/>
        </p:nvSpPr>
        <p:spPr>
          <a:xfrm>
            <a:off x="7507625" y="917475"/>
            <a:ext cx="657600" cy="657600"/>
          </a:xfrm>
          <a:prstGeom prst="ellipse">
            <a:avLst/>
          </a:prstGeom>
          <a:solidFill>
            <a:srgbClr val="BBCD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53" name="Google Shape;53;p75"/>
          <p:cNvSpPr/>
          <p:nvPr/>
        </p:nvSpPr>
        <p:spPr>
          <a:xfrm>
            <a:off x="8065925" y="-295450"/>
            <a:ext cx="1207800" cy="1207800"/>
          </a:xfrm>
          <a:prstGeom prst="donut">
            <a:avLst>
              <a:gd name="adj" fmla="val 42915"/>
            </a:avLst>
          </a:prstGeom>
          <a:solidFill>
            <a:srgbClr val="65BB48">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54" name="Google Shape;54;p75"/>
          <p:cNvSpPr/>
          <p:nvPr/>
        </p:nvSpPr>
        <p:spPr>
          <a:xfrm>
            <a:off x="1417200" y="2052650"/>
            <a:ext cx="304800" cy="304800"/>
          </a:xfrm>
          <a:prstGeom prst="ellipse">
            <a:avLst/>
          </a:prstGeom>
          <a:solidFill>
            <a:srgbClr val="E8004C">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55" name="Google Shape;55;p75"/>
          <p:cNvSpPr/>
          <p:nvPr/>
        </p:nvSpPr>
        <p:spPr>
          <a:xfrm>
            <a:off x="180500" y="4023250"/>
            <a:ext cx="1370700" cy="1370700"/>
          </a:xfrm>
          <a:prstGeom prst="ellipse">
            <a:avLst/>
          </a:prstGeom>
          <a:solidFill>
            <a:srgbClr val="BBCD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56" name="Google Shape;56;p75"/>
          <p:cNvSpPr/>
          <p:nvPr/>
        </p:nvSpPr>
        <p:spPr>
          <a:xfrm>
            <a:off x="246046" y="3365546"/>
            <a:ext cx="456000" cy="456000"/>
          </a:xfrm>
          <a:prstGeom prst="ellipse">
            <a:avLst/>
          </a:prstGeom>
          <a:solidFill>
            <a:srgbClr val="65BB48">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57" name="Google Shape;57;p75"/>
          <p:cNvSpPr/>
          <p:nvPr/>
        </p:nvSpPr>
        <p:spPr>
          <a:xfrm>
            <a:off x="7072325" y="4494725"/>
            <a:ext cx="993600" cy="9933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58" name="Google Shape;58;p75"/>
          <p:cNvSpPr/>
          <p:nvPr/>
        </p:nvSpPr>
        <p:spPr>
          <a:xfrm>
            <a:off x="7370250" y="780100"/>
            <a:ext cx="932400" cy="9324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59" name="Google Shape;59;p75"/>
          <p:cNvSpPr/>
          <p:nvPr/>
        </p:nvSpPr>
        <p:spPr>
          <a:xfrm>
            <a:off x="180500" y="3300000"/>
            <a:ext cx="586800" cy="5868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60" name="Google Shape;60;p75"/>
          <p:cNvSpPr/>
          <p:nvPr/>
        </p:nvSpPr>
        <p:spPr>
          <a:xfrm>
            <a:off x="7733375" y="467300"/>
            <a:ext cx="206100" cy="206100"/>
          </a:xfrm>
          <a:prstGeom prst="ellipse">
            <a:avLst/>
          </a:prstGeom>
          <a:solidFill>
            <a:srgbClr val="F8BB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61" name="Google Shape;61;p75"/>
          <p:cNvSpPr/>
          <p:nvPr/>
        </p:nvSpPr>
        <p:spPr>
          <a:xfrm>
            <a:off x="598175" y="-204700"/>
            <a:ext cx="1550100" cy="1550100"/>
          </a:xfrm>
          <a:prstGeom prst="ellipse">
            <a:avLst/>
          </a:prstGeom>
          <a:noFill/>
          <a:ln w="9525" cap="flat" cmpd="sng">
            <a:solidFill>
              <a:srgbClr val="E8004C"/>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62" name="Google Shape;62;p75"/>
          <p:cNvSpPr txBox="1">
            <a:spLocks noGrp="1"/>
          </p:cNvSpPr>
          <p:nvPr>
            <p:ph type="sldNum" idx="12"/>
          </p:nvPr>
        </p:nvSpPr>
        <p:spPr>
          <a:xfrm>
            <a:off x="4337100" y="4751625"/>
            <a:ext cx="469800" cy="3915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Times New Roman" panose="02020603050405020304" pitchFamily="18" charset="0"/>
                <a:ea typeface="Times New Roman" panose="02020603050405020304" pitchFamily="18" charset="0"/>
                <a:cs typeface="Times New Roman" panose="02020603050405020304" pitchFamily="18" charset="0"/>
                <a:sym typeface="Nixie One"/>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9pPr>
          </a:lstStyle>
          <a:p>
            <a:fld id="{00000000-1234-1234-1234-123412341234}"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3"/>
        <p:cNvGrpSpPr/>
        <p:nvPr/>
      </p:nvGrpSpPr>
      <p:grpSpPr>
        <a:xfrm>
          <a:off x="0" y="0"/>
          <a:ext cx="0" cy="0"/>
          <a:chOff x="0" y="0"/>
          <a:chExt cx="0" cy="0"/>
        </a:xfrm>
      </p:grpSpPr>
      <p:sp>
        <p:nvSpPr>
          <p:cNvPr id="64" name="Google Shape;64;p76"/>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65" name="Google Shape;65;p76"/>
          <p:cNvSpPr txBox="1">
            <a:spLocks noGrp="1"/>
          </p:cNvSpPr>
          <p:nvPr>
            <p:ph type="sldNum" idx="12"/>
          </p:nvPr>
        </p:nvSpPr>
        <p:spPr>
          <a:xfrm>
            <a:off x="4337100" y="4751625"/>
            <a:ext cx="469800" cy="3915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Times New Roman" panose="02020603050405020304" pitchFamily="18" charset="0"/>
                <a:ea typeface="Times New Roman" panose="02020603050405020304" pitchFamily="18" charset="0"/>
                <a:cs typeface="Times New Roman" panose="02020603050405020304" pitchFamily="18" charset="0"/>
                <a:sym typeface="Nixie One"/>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9pPr>
          </a:lstStyle>
          <a:p>
            <a:fld id="{00000000-1234-1234-1234-12341234123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6"/>
        <p:cNvGrpSpPr/>
        <p:nvPr/>
      </p:nvGrpSpPr>
      <p:grpSpPr>
        <a:xfrm>
          <a:off x="0" y="0"/>
          <a:ext cx="0" cy="0"/>
          <a:chOff x="0" y="0"/>
          <a:chExt cx="0" cy="0"/>
        </a:xfrm>
      </p:grpSpPr>
      <p:sp>
        <p:nvSpPr>
          <p:cNvPr id="67" name="Google Shape;67;p77"/>
          <p:cNvSpPr txBox="1">
            <a:spLocks noGrp="1"/>
          </p:cNvSpPr>
          <p:nvPr>
            <p:ph type="title"/>
          </p:nvPr>
        </p:nvSpPr>
        <p:spPr>
          <a:xfrm>
            <a:off x="2935875" y="909050"/>
            <a:ext cx="5275500" cy="641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atin typeface="Times New Roman" panose="02020603050405020304" pitchFamily="18" charset="0"/>
                <a:cs typeface="Times New Roman" panose="02020603050405020304" pitchFamily="18" charset="0"/>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dirty="0"/>
          </a:p>
        </p:txBody>
      </p:sp>
      <p:sp>
        <p:nvSpPr>
          <p:cNvPr id="68" name="Google Shape;68;p77"/>
          <p:cNvSpPr txBox="1">
            <a:spLocks noGrp="1"/>
          </p:cNvSpPr>
          <p:nvPr>
            <p:ph type="body" idx="1"/>
          </p:nvPr>
        </p:nvSpPr>
        <p:spPr>
          <a:xfrm>
            <a:off x="2935875" y="1550150"/>
            <a:ext cx="2560500" cy="3375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atin typeface="Times New Roman" panose="02020603050405020304" pitchFamily="18" charset="0"/>
                <a:cs typeface="Times New Roman" panose="02020603050405020304" pitchFamily="18" charset="0"/>
              </a:defRPr>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dirty="0"/>
          </a:p>
        </p:txBody>
      </p:sp>
      <p:sp>
        <p:nvSpPr>
          <p:cNvPr id="69" name="Google Shape;69;p77"/>
          <p:cNvSpPr txBox="1">
            <a:spLocks noGrp="1"/>
          </p:cNvSpPr>
          <p:nvPr>
            <p:ph type="body" idx="2"/>
          </p:nvPr>
        </p:nvSpPr>
        <p:spPr>
          <a:xfrm>
            <a:off x="5650849" y="1550150"/>
            <a:ext cx="2560500" cy="3375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atin typeface="Times New Roman" panose="02020603050405020304" pitchFamily="18" charset="0"/>
                <a:cs typeface="Times New Roman" panose="02020603050405020304" pitchFamily="18" charset="0"/>
              </a:defRPr>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dirty="0"/>
          </a:p>
        </p:txBody>
      </p:sp>
      <p:sp>
        <p:nvSpPr>
          <p:cNvPr id="70" name="Google Shape;70;p77"/>
          <p:cNvSpPr/>
          <p:nvPr/>
        </p:nvSpPr>
        <p:spPr>
          <a:xfrm>
            <a:off x="-358950" y="2194400"/>
            <a:ext cx="2347200" cy="2347200"/>
          </a:xfrm>
          <a:prstGeom prst="donut">
            <a:avLst>
              <a:gd name="adj" fmla="val 36789"/>
            </a:avLst>
          </a:prstGeom>
          <a:solidFill>
            <a:srgbClr val="BBCD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71" name="Google Shape;71;p77"/>
          <p:cNvSpPr/>
          <p:nvPr/>
        </p:nvSpPr>
        <p:spPr>
          <a:xfrm>
            <a:off x="198450" y="-321125"/>
            <a:ext cx="978600" cy="978600"/>
          </a:xfrm>
          <a:prstGeom prst="ellipse">
            <a:avLst/>
          </a:prstGeom>
          <a:noFill/>
          <a:ln w="9525" cap="flat" cmpd="sng">
            <a:solidFill>
              <a:srgbClr val="E8004C"/>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72" name="Google Shape;72;p77"/>
          <p:cNvSpPr/>
          <p:nvPr/>
        </p:nvSpPr>
        <p:spPr>
          <a:xfrm>
            <a:off x="198450" y="420475"/>
            <a:ext cx="657600" cy="657600"/>
          </a:xfrm>
          <a:prstGeom prst="ellipse">
            <a:avLst/>
          </a:prstGeom>
          <a:solidFill>
            <a:srgbClr val="ED4A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73" name="Google Shape;73;p77"/>
          <p:cNvSpPr/>
          <p:nvPr/>
        </p:nvSpPr>
        <p:spPr>
          <a:xfrm>
            <a:off x="1177051" y="657475"/>
            <a:ext cx="846900" cy="846900"/>
          </a:xfrm>
          <a:prstGeom prst="donut">
            <a:avLst>
              <a:gd name="adj" fmla="val 22275"/>
            </a:avLst>
          </a:prstGeom>
          <a:solidFill>
            <a:srgbClr val="00ACC3">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74" name="Google Shape;74;p77"/>
          <p:cNvSpPr/>
          <p:nvPr/>
        </p:nvSpPr>
        <p:spPr>
          <a:xfrm>
            <a:off x="887650" y="4142300"/>
            <a:ext cx="1207800" cy="1207800"/>
          </a:xfrm>
          <a:prstGeom prst="ellipse">
            <a:avLst/>
          </a:prstGeom>
          <a:solidFill>
            <a:srgbClr val="65BB48">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75" name="Google Shape;75;p77"/>
          <p:cNvSpPr/>
          <p:nvPr/>
        </p:nvSpPr>
        <p:spPr>
          <a:xfrm>
            <a:off x="153675" y="4799600"/>
            <a:ext cx="550500" cy="550500"/>
          </a:xfrm>
          <a:prstGeom prst="donut">
            <a:avLst>
              <a:gd name="adj" fmla="val 18606"/>
            </a:avLst>
          </a:prstGeom>
          <a:solidFill>
            <a:srgbClr val="F8BB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76" name="Google Shape;76;p77"/>
          <p:cNvSpPr/>
          <p:nvPr/>
        </p:nvSpPr>
        <p:spPr>
          <a:xfrm>
            <a:off x="1172525" y="1696950"/>
            <a:ext cx="304800" cy="304800"/>
          </a:xfrm>
          <a:prstGeom prst="ellipse">
            <a:avLst/>
          </a:prstGeom>
          <a:solidFill>
            <a:srgbClr val="00D1C6">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77" name="Google Shape;77;p77"/>
          <p:cNvSpPr/>
          <p:nvPr/>
        </p:nvSpPr>
        <p:spPr>
          <a:xfrm>
            <a:off x="7844250" y="619275"/>
            <a:ext cx="550500" cy="550500"/>
          </a:xfrm>
          <a:prstGeom prst="ellipse">
            <a:avLst/>
          </a:prstGeom>
          <a:solidFill>
            <a:srgbClr val="00D1C6">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78" name="Google Shape;78;p77"/>
          <p:cNvSpPr/>
          <p:nvPr/>
        </p:nvSpPr>
        <p:spPr>
          <a:xfrm>
            <a:off x="7515500" y="-72500"/>
            <a:ext cx="397500" cy="397500"/>
          </a:xfrm>
          <a:prstGeom prst="donut">
            <a:avLst>
              <a:gd name="adj" fmla="val 30568"/>
            </a:avLst>
          </a:prstGeom>
          <a:solidFill>
            <a:srgbClr val="65BB48">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79" name="Google Shape;79;p77"/>
          <p:cNvSpPr/>
          <p:nvPr/>
        </p:nvSpPr>
        <p:spPr>
          <a:xfrm>
            <a:off x="8651500" y="1030850"/>
            <a:ext cx="304800" cy="304800"/>
          </a:xfrm>
          <a:prstGeom prst="ellipse">
            <a:avLst/>
          </a:prstGeom>
          <a:solidFill>
            <a:srgbClr val="F8BB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80" name="Google Shape;80;p77"/>
          <p:cNvSpPr/>
          <p:nvPr/>
        </p:nvSpPr>
        <p:spPr>
          <a:xfrm>
            <a:off x="8097900" y="167450"/>
            <a:ext cx="741600" cy="741600"/>
          </a:xfrm>
          <a:prstGeom prst="donut">
            <a:avLst>
              <a:gd name="adj" fmla="val 8064"/>
            </a:avLst>
          </a:prstGeom>
          <a:solidFill>
            <a:srgbClr val="00ACC3">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81" name="Google Shape;81;p77"/>
          <p:cNvSpPr/>
          <p:nvPr/>
        </p:nvSpPr>
        <p:spPr>
          <a:xfrm>
            <a:off x="8394750" y="1504375"/>
            <a:ext cx="188100" cy="188100"/>
          </a:xfrm>
          <a:prstGeom prst="ellipse">
            <a:avLst/>
          </a:prstGeom>
          <a:solidFill>
            <a:srgbClr val="BBCD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82" name="Google Shape;82;p77"/>
          <p:cNvSpPr/>
          <p:nvPr/>
        </p:nvSpPr>
        <p:spPr>
          <a:xfrm>
            <a:off x="-205625" y="2347725"/>
            <a:ext cx="2040600" cy="20406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83" name="Google Shape;83;p77"/>
          <p:cNvSpPr/>
          <p:nvPr/>
        </p:nvSpPr>
        <p:spPr>
          <a:xfrm>
            <a:off x="305125" y="-214450"/>
            <a:ext cx="765300" cy="765300"/>
          </a:xfrm>
          <a:prstGeom prst="ellipse">
            <a:avLst/>
          </a:prstGeom>
          <a:solidFill>
            <a:srgbClr val="E8004C">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84" name="Google Shape;84;p77"/>
          <p:cNvSpPr/>
          <p:nvPr/>
        </p:nvSpPr>
        <p:spPr>
          <a:xfrm>
            <a:off x="8532600" y="911950"/>
            <a:ext cx="542700" cy="5427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85" name="Google Shape;85;p77"/>
          <p:cNvSpPr txBox="1">
            <a:spLocks noGrp="1"/>
          </p:cNvSpPr>
          <p:nvPr>
            <p:ph type="sldNum" idx="12"/>
          </p:nvPr>
        </p:nvSpPr>
        <p:spPr>
          <a:xfrm>
            <a:off x="8635625" y="4751625"/>
            <a:ext cx="469800" cy="3915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Times New Roman" panose="02020603050405020304" pitchFamily="18" charset="0"/>
                <a:ea typeface="Times New Roman" panose="02020603050405020304" pitchFamily="18" charset="0"/>
                <a:cs typeface="Times New Roman" panose="02020603050405020304" pitchFamily="18" charset="0"/>
                <a:sym typeface="Nixie On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9pPr>
          </a:lstStyle>
          <a:p>
            <a:fld id="{00000000-1234-1234-1234-12341234123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78"/>
          <p:cNvSpPr/>
          <p:nvPr/>
        </p:nvSpPr>
        <p:spPr>
          <a:xfrm>
            <a:off x="1197475" y="-802775"/>
            <a:ext cx="6749100" cy="67491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88" name="Google Shape;88;p78"/>
          <p:cNvSpPr txBox="1">
            <a:spLocks noGrp="1"/>
          </p:cNvSpPr>
          <p:nvPr>
            <p:ph type="body" idx="1"/>
          </p:nvPr>
        </p:nvSpPr>
        <p:spPr>
          <a:xfrm>
            <a:off x="1246225" y="4177700"/>
            <a:ext cx="6651600" cy="5196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360"/>
              </a:spcBef>
              <a:spcAft>
                <a:spcPts val="0"/>
              </a:spcAft>
              <a:buSzPts val="1600"/>
              <a:buNone/>
              <a:defRPr sz="1600">
                <a:latin typeface="Times New Roman" panose="02020603050405020304" pitchFamily="18" charset="0"/>
                <a:cs typeface="Times New Roman" panose="02020603050405020304" pitchFamily="18" charset="0"/>
              </a:defRPr>
            </a:lvl1pPr>
          </a:lstStyle>
          <a:p>
            <a:endParaRPr dirty="0"/>
          </a:p>
        </p:txBody>
      </p:sp>
      <p:sp>
        <p:nvSpPr>
          <p:cNvPr id="89" name="Google Shape;89;p78"/>
          <p:cNvSpPr/>
          <p:nvPr/>
        </p:nvSpPr>
        <p:spPr>
          <a:xfrm rot="10800000">
            <a:off x="8705950" y="3777263"/>
            <a:ext cx="617400" cy="617400"/>
          </a:xfrm>
          <a:prstGeom prst="ellipse">
            <a:avLst/>
          </a:prstGeom>
          <a:solidFill>
            <a:srgbClr val="00D1C6">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90" name="Google Shape;90;p78"/>
          <p:cNvSpPr/>
          <p:nvPr/>
        </p:nvSpPr>
        <p:spPr>
          <a:xfrm rot="10800000">
            <a:off x="608750" y="841361"/>
            <a:ext cx="515400" cy="515400"/>
          </a:xfrm>
          <a:prstGeom prst="donut">
            <a:avLst>
              <a:gd name="adj" fmla="val 18608"/>
            </a:avLst>
          </a:prstGeom>
          <a:solidFill>
            <a:srgbClr val="F8BB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91" name="Google Shape;91;p78"/>
          <p:cNvSpPr/>
          <p:nvPr/>
        </p:nvSpPr>
        <p:spPr>
          <a:xfrm rot="10800000">
            <a:off x="8195021" y="4553300"/>
            <a:ext cx="831600" cy="831600"/>
          </a:xfrm>
          <a:prstGeom prst="donut">
            <a:avLst>
              <a:gd name="adj" fmla="val 37879"/>
            </a:avLst>
          </a:prstGeom>
          <a:solidFill>
            <a:srgbClr val="00ACC3">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92" name="Google Shape;92;p78"/>
          <p:cNvSpPr/>
          <p:nvPr/>
        </p:nvSpPr>
        <p:spPr>
          <a:xfrm rot="10800000">
            <a:off x="8458384" y="4183763"/>
            <a:ext cx="210900" cy="210900"/>
          </a:xfrm>
          <a:prstGeom prst="ellipse">
            <a:avLst/>
          </a:prstGeom>
          <a:solidFill>
            <a:srgbClr val="BBCD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93" name="Google Shape;93;p78"/>
          <p:cNvSpPr/>
          <p:nvPr/>
        </p:nvSpPr>
        <p:spPr>
          <a:xfrm rot="10800000">
            <a:off x="-153147" y="-444547"/>
            <a:ext cx="1128300" cy="11283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94" name="Google Shape;94;p78"/>
          <p:cNvSpPr/>
          <p:nvPr/>
        </p:nvSpPr>
        <p:spPr>
          <a:xfrm rot="10800000">
            <a:off x="8012016" y="133391"/>
            <a:ext cx="434700" cy="434700"/>
          </a:xfrm>
          <a:prstGeom prst="donut">
            <a:avLst>
              <a:gd name="adj" fmla="val 8754"/>
            </a:avLst>
          </a:prstGeom>
          <a:solidFill>
            <a:srgbClr val="65BB48">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95" name="Google Shape;95;p78"/>
          <p:cNvSpPr/>
          <p:nvPr/>
        </p:nvSpPr>
        <p:spPr>
          <a:xfrm rot="10800000">
            <a:off x="-73577" y="841500"/>
            <a:ext cx="330900" cy="330900"/>
          </a:xfrm>
          <a:prstGeom prst="ellipse">
            <a:avLst/>
          </a:prstGeom>
          <a:solidFill>
            <a:srgbClr val="ED4A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96" name="Google Shape;96;p78"/>
          <p:cNvSpPr/>
          <p:nvPr/>
        </p:nvSpPr>
        <p:spPr>
          <a:xfrm rot="10800000">
            <a:off x="8512150" y="133404"/>
            <a:ext cx="811200" cy="811200"/>
          </a:xfrm>
          <a:prstGeom prst="donut">
            <a:avLst>
              <a:gd name="adj" fmla="val 39163"/>
            </a:avLst>
          </a:prstGeom>
          <a:solidFill>
            <a:srgbClr val="BBCD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97" name="Google Shape;97;p78"/>
          <p:cNvSpPr/>
          <p:nvPr/>
        </p:nvSpPr>
        <p:spPr>
          <a:xfrm rot="10800000">
            <a:off x="117998" y="-173402"/>
            <a:ext cx="586200" cy="586200"/>
          </a:xfrm>
          <a:prstGeom prst="ellipse">
            <a:avLst/>
          </a:prstGeom>
          <a:solidFill>
            <a:srgbClr val="E8004C">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98" name="Google Shape;98;p78"/>
          <p:cNvSpPr/>
          <p:nvPr/>
        </p:nvSpPr>
        <p:spPr>
          <a:xfrm rot="10800000">
            <a:off x="748825" y="4695050"/>
            <a:ext cx="345000" cy="345000"/>
          </a:xfrm>
          <a:prstGeom prst="donut">
            <a:avLst>
              <a:gd name="adj" fmla="val 30568"/>
            </a:avLst>
          </a:prstGeom>
          <a:solidFill>
            <a:srgbClr val="65BB48">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99" name="Google Shape;99;p78"/>
          <p:cNvSpPr/>
          <p:nvPr/>
        </p:nvSpPr>
        <p:spPr>
          <a:xfrm rot="10800000">
            <a:off x="-107786" y="4259033"/>
            <a:ext cx="663000" cy="663000"/>
          </a:xfrm>
          <a:prstGeom prst="ellipse">
            <a:avLst/>
          </a:prstGeom>
          <a:solidFill>
            <a:srgbClr val="F8BB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00" name="Google Shape;100;p78"/>
          <p:cNvSpPr/>
          <p:nvPr/>
        </p:nvSpPr>
        <p:spPr>
          <a:xfrm rot="10800000">
            <a:off x="-316662" y="3443534"/>
            <a:ext cx="506100" cy="506100"/>
          </a:xfrm>
          <a:prstGeom prst="ellipse">
            <a:avLst/>
          </a:prstGeom>
          <a:solidFill>
            <a:srgbClr val="BBCD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01" name="Google Shape;101;p78"/>
          <p:cNvSpPr/>
          <p:nvPr/>
        </p:nvSpPr>
        <p:spPr>
          <a:xfrm rot="10800000">
            <a:off x="-226170" y="4140650"/>
            <a:ext cx="899400" cy="899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02" name="Google Shape;102;p78"/>
          <p:cNvSpPr/>
          <p:nvPr/>
        </p:nvSpPr>
        <p:spPr>
          <a:xfrm rot="10800000">
            <a:off x="8700641" y="1100250"/>
            <a:ext cx="333300" cy="333300"/>
          </a:xfrm>
          <a:prstGeom prst="ellipse">
            <a:avLst/>
          </a:prstGeom>
          <a:solidFill>
            <a:srgbClr val="00D1C6">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03" name="Google Shape;103;p78"/>
          <p:cNvSpPr txBox="1">
            <a:spLocks noGrp="1"/>
          </p:cNvSpPr>
          <p:nvPr>
            <p:ph type="sldNum" idx="12"/>
          </p:nvPr>
        </p:nvSpPr>
        <p:spPr>
          <a:xfrm>
            <a:off x="4337100" y="4751625"/>
            <a:ext cx="469800" cy="3915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Times New Roman" panose="02020603050405020304" pitchFamily="18" charset="0"/>
                <a:ea typeface="Times New Roman" panose="02020603050405020304" pitchFamily="18" charset="0"/>
                <a:cs typeface="Times New Roman" panose="02020603050405020304" pitchFamily="18" charset="0"/>
                <a:sym typeface="Nixie One"/>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9pPr>
          </a:lstStyle>
          <a:p>
            <a:fld id="{00000000-1234-1234-1234-12341234123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4"/>
        <p:cNvGrpSpPr/>
        <p:nvPr/>
      </p:nvGrpSpPr>
      <p:grpSpPr>
        <a:xfrm>
          <a:off x="0" y="0"/>
          <a:ext cx="0" cy="0"/>
          <a:chOff x="0" y="0"/>
          <a:chExt cx="0" cy="0"/>
        </a:xfrm>
      </p:grpSpPr>
      <p:sp>
        <p:nvSpPr>
          <p:cNvPr id="105" name="Google Shape;105;p79"/>
          <p:cNvSpPr txBox="1">
            <a:spLocks noGrp="1"/>
          </p:cNvSpPr>
          <p:nvPr>
            <p:ph type="title"/>
          </p:nvPr>
        </p:nvSpPr>
        <p:spPr>
          <a:xfrm>
            <a:off x="2935875" y="909050"/>
            <a:ext cx="5275500" cy="641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atin typeface="Times New Roman" panose="02020603050405020304" pitchFamily="18" charset="0"/>
                <a:cs typeface="Times New Roman" panose="02020603050405020304" pitchFamily="18" charset="0"/>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dirty="0"/>
          </a:p>
        </p:txBody>
      </p:sp>
      <p:sp>
        <p:nvSpPr>
          <p:cNvPr id="106" name="Google Shape;106;p79"/>
          <p:cNvSpPr/>
          <p:nvPr/>
        </p:nvSpPr>
        <p:spPr>
          <a:xfrm>
            <a:off x="1280688" y="3669150"/>
            <a:ext cx="206100" cy="206100"/>
          </a:xfrm>
          <a:prstGeom prst="ellipse">
            <a:avLst/>
          </a:prstGeom>
          <a:solidFill>
            <a:srgbClr val="00D1C6">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07" name="Google Shape;107;p79"/>
          <p:cNvSpPr/>
          <p:nvPr/>
        </p:nvSpPr>
        <p:spPr>
          <a:xfrm>
            <a:off x="180500" y="4023250"/>
            <a:ext cx="1370700" cy="1370700"/>
          </a:xfrm>
          <a:prstGeom prst="ellipse">
            <a:avLst/>
          </a:prstGeom>
          <a:solidFill>
            <a:srgbClr val="BBCD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08" name="Google Shape;108;p79"/>
          <p:cNvSpPr/>
          <p:nvPr/>
        </p:nvSpPr>
        <p:spPr>
          <a:xfrm>
            <a:off x="246046" y="3213146"/>
            <a:ext cx="456000" cy="456000"/>
          </a:xfrm>
          <a:prstGeom prst="ellipse">
            <a:avLst/>
          </a:prstGeom>
          <a:solidFill>
            <a:srgbClr val="65BB48">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09" name="Google Shape;109;p79"/>
          <p:cNvSpPr/>
          <p:nvPr/>
        </p:nvSpPr>
        <p:spPr>
          <a:xfrm>
            <a:off x="71500" y="3038600"/>
            <a:ext cx="804900" cy="8049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10" name="Google Shape;110;p79"/>
          <p:cNvSpPr/>
          <p:nvPr/>
        </p:nvSpPr>
        <p:spPr>
          <a:xfrm>
            <a:off x="1280700" y="1608475"/>
            <a:ext cx="1043400" cy="1044000"/>
          </a:xfrm>
          <a:prstGeom prst="donut">
            <a:avLst>
              <a:gd name="adj" fmla="val 43200"/>
            </a:avLst>
          </a:prstGeom>
          <a:solidFill>
            <a:srgbClr val="F8BB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11" name="Google Shape;111;p79"/>
          <p:cNvSpPr/>
          <p:nvPr/>
        </p:nvSpPr>
        <p:spPr>
          <a:xfrm>
            <a:off x="1640475" y="-201875"/>
            <a:ext cx="750300" cy="750300"/>
          </a:xfrm>
          <a:prstGeom prst="ellipse">
            <a:avLst/>
          </a:prstGeom>
          <a:solidFill>
            <a:srgbClr val="ED4A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12" name="Google Shape;112;p79"/>
          <p:cNvSpPr/>
          <p:nvPr/>
        </p:nvSpPr>
        <p:spPr>
          <a:xfrm>
            <a:off x="-480225" y="243625"/>
            <a:ext cx="2347200" cy="2347200"/>
          </a:xfrm>
          <a:prstGeom prst="donut">
            <a:avLst>
              <a:gd name="adj" fmla="val 6129"/>
            </a:avLst>
          </a:prstGeom>
          <a:solidFill>
            <a:srgbClr val="E8004C">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13" name="Google Shape;113;p79"/>
          <p:cNvSpPr/>
          <p:nvPr/>
        </p:nvSpPr>
        <p:spPr>
          <a:xfrm>
            <a:off x="-222975" y="500875"/>
            <a:ext cx="1832700" cy="18327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14" name="Google Shape;114;p79"/>
          <p:cNvSpPr/>
          <p:nvPr/>
        </p:nvSpPr>
        <p:spPr>
          <a:xfrm>
            <a:off x="1280700" y="3950125"/>
            <a:ext cx="750300" cy="750300"/>
          </a:xfrm>
          <a:prstGeom prst="ellipse">
            <a:avLst/>
          </a:prstGeom>
          <a:solidFill>
            <a:srgbClr val="00ACC3">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15" name="Google Shape;115;p79"/>
          <p:cNvSpPr/>
          <p:nvPr/>
        </p:nvSpPr>
        <p:spPr>
          <a:xfrm>
            <a:off x="7913000" y="600225"/>
            <a:ext cx="550500" cy="550500"/>
          </a:xfrm>
          <a:prstGeom prst="ellipse">
            <a:avLst/>
          </a:prstGeom>
          <a:solidFill>
            <a:srgbClr val="00D1C6">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16" name="Google Shape;116;p79"/>
          <p:cNvSpPr/>
          <p:nvPr/>
        </p:nvSpPr>
        <p:spPr>
          <a:xfrm>
            <a:off x="8703400" y="1608475"/>
            <a:ext cx="287100" cy="287100"/>
          </a:xfrm>
          <a:prstGeom prst="donut">
            <a:avLst>
              <a:gd name="adj" fmla="val 18608"/>
            </a:avLst>
          </a:prstGeom>
          <a:solidFill>
            <a:srgbClr val="ED4A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17" name="Google Shape;117;p79"/>
          <p:cNvSpPr/>
          <p:nvPr/>
        </p:nvSpPr>
        <p:spPr>
          <a:xfrm>
            <a:off x="8809377" y="886439"/>
            <a:ext cx="416400" cy="416400"/>
          </a:xfrm>
          <a:prstGeom prst="ellipse">
            <a:avLst/>
          </a:prstGeom>
          <a:solidFill>
            <a:srgbClr val="F8BB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18" name="Google Shape;118;p79"/>
          <p:cNvSpPr/>
          <p:nvPr/>
        </p:nvSpPr>
        <p:spPr>
          <a:xfrm>
            <a:off x="8118000" y="-244550"/>
            <a:ext cx="741600" cy="741600"/>
          </a:xfrm>
          <a:prstGeom prst="donut">
            <a:avLst>
              <a:gd name="adj" fmla="val 37879"/>
            </a:avLst>
          </a:prstGeom>
          <a:solidFill>
            <a:srgbClr val="00ACC3">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19" name="Google Shape;119;p79"/>
          <p:cNvSpPr/>
          <p:nvPr/>
        </p:nvSpPr>
        <p:spPr>
          <a:xfrm>
            <a:off x="7813725" y="312775"/>
            <a:ext cx="188100" cy="188100"/>
          </a:xfrm>
          <a:prstGeom prst="ellipse">
            <a:avLst/>
          </a:prstGeom>
          <a:solidFill>
            <a:srgbClr val="BBCD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20" name="Google Shape;120;p79"/>
          <p:cNvSpPr/>
          <p:nvPr/>
        </p:nvSpPr>
        <p:spPr>
          <a:xfrm>
            <a:off x="8646900" y="723963"/>
            <a:ext cx="741600" cy="7416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21" name="Google Shape;121;p79"/>
          <p:cNvSpPr txBox="1">
            <a:spLocks noGrp="1"/>
          </p:cNvSpPr>
          <p:nvPr>
            <p:ph type="sldNum" idx="12"/>
          </p:nvPr>
        </p:nvSpPr>
        <p:spPr>
          <a:xfrm>
            <a:off x="8635625" y="4751625"/>
            <a:ext cx="469800" cy="3915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Times New Roman" panose="02020603050405020304" pitchFamily="18" charset="0"/>
                <a:ea typeface="Times New Roman" panose="02020603050405020304" pitchFamily="18" charset="0"/>
                <a:cs typeface="Times New Roman" panose="02020603050405020304" pitchFamily="18" charset="0"/>
                <a:sym typeface="Nixie On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9pPr>
          </a:lstStyle>
          <a:p>
            <a:fld id="{00000000-1234-1234-1234-12341234123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40"/>
        <p:cNvGrpSpPr/>
        <p:nvPr/>
      </p:nvGrpSpPr>
      <p:grpSpPr>
        <a:xfrm>
          <a:off x="0" y="0"/>
          <a:ext cx="0" cy="0"/>
          <a:chOff x="0" y="0"/>
          <a:chExt cx="0" cy="0"/>
        </a:xfrm>
      </p:grpSpPr>
      <p:sp>
        <p:nvSpPr>
          <p:cNvPr id="141" name="Google Shape;141;p81"/>
          <p:cNvSpPr/>
          <p:nvPr/>
        </p:nvSpPr>
        <p:spPr>
          <a:xfrm>
            <a:off x="1144200" y="2698575"/>
            <a:ext cx="893700" cy="8937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42" name="Google Shape;142;p81"/>
          <p:cNvSpPr txBox="1">
            <a:spLocks noGrp="1"/>
          </p:cNvSpPr>
          <p:nvPr>
            <p:ph type="title"/>
          </p:nvPr>
        </p:nvSpPr>
        <p:spPr>
          <a:xfrm>
            <a:off x="2935875" y="909050"/>
            <a:ext cx="5275500" cy="641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atin typeface="Times New Roman" panose="02020603050405020304" pitchFamily="18" charset="0"/>
                <a:cs typeface="Times New Roman" panose="02020603050405020304" pitchFamily="18" charset="0"/>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dirty="0"/>
          </a:p>
        </p:txBody>
      </p:sp>
      <p:sp>
        <p:nvSpPr>
          <p:cNvPr id="143" name="Google Shape;143;p81"/>
          <p:cNvSpPr txBox="1">
            <a:spLocks noGrp="1"/>
          </p:cNvSpPr>
          <p:nvPr>
            <p:ph type="body" idx="1"/>
          </p:nvPr>
        </p:nvSpPr>
        <p:spPr>
          <a:xfrm>
            <a:off x="2935875" y="1525758"/>
            <a:ext cx="5275500" cy="27861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Char char="◎"/>
              <a:defRPr sz="2400">
                <a:latin typeface="Times New Roman" panose="02020603050405020304" pitchFamily="18" charset="0"/>
                <a:cs typeface="Times New Roman" panose="02020603050405020304" pitchFamily="18" charset="0"/>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81000" algn="l">
              <a:lnSpc>
                <a:spcPct val="100000"/>
              </a:lnSpc>
              <a:spcBef>
                <a:spcPts val="0"/>
              </a:spcBef>
              <a:spcAft>
                <a:spcPts val="0"/>
              </a:spcAft>
              <a:buSzPts val="2400"/>
              <a:buChar char="●"/>
              <a:defRPr sz="2400"/>
            </a:lvl4pPr>
            <a:lvl5pPr marL="2286000" lvl="4" indent="-381000" algn="l">
              <a:lnSpc>
                <a:spcPct val="100000"/>
              </a:lnSpc>
              <a:spcBef>
                <a:spcPts val="0"/>
              </a:spcBef>
              <a:spcAft>
                <a:spcPts val="0"/>
              </a:spcAft>
              <a:buSzPts val="2400"/>
              <a:buChar char="○"/>
              <a:defRPr sz="2400"/>
            </a:lvl5pPr>
            <a:lvl6pPr marL="2743200" lvl="5" indent="-381000" algn="l">
              <a:lnSpc>
                <a:spcPct val="100000"/>
              </a:lnSpc>
              <a:spcBef>
                <a:spcPts val="0"/>
              </a:spcBef>
              <a:spcAft>
                <a:spcPts val="0"/>
              </a:spcAft>
              <a:buSzPts val="2400"/>
              <a:buChar char="■"/>
              <a:defRPr sz="2400"/>
            </a:lvl6pPr>
            <a:lvl7pPr marL="3200400" lvl="6" indent="-381000" algn="l">
              <a:lnSpc>
                <a:spcPct val="100000"/>
              </a:lnSpc>
              <a:spcBef>
                <a:spcPts val="0"/>
              </a:spcBef>
              <a:spcAft>
                <a:spcPts val="0"/>
              </a:spcAft>
              <a:buSzPts val="2400"/>
              <a:buChar char="●"/>
              <a:defRPr sz="2400"/>
            </a:lvl7pPr>
            <a:lvl8pPr marL="3657600" lvl="7" indent="-381000" algn="l">
              <a:lnSpc>
                <a:spcPct val="100000"/>
              </a:lnSpc>
              <a:spcBef>
                <a:spcPts val="0"/>
              </a:spcBef>
              <a:spcAft>
                <a:spcPts val="0"/>
              </a:spcAft>
              <a:buSzPts val="2400"/>
              <a:buChar char="○"/>
              <a:defRPr sz="2400"/>
            </a:lvl8pPr>
            <a:lvl9pPr marL="4114800" lvl="8" indent="-381000" algn="l">
              <a:lnSpc>
                <a:spcPct val="100000"/>
              </a:lnSpc>
              <a:spcBef>
                <a:spcPts val="0"/>
              </a:spcBef>
              <a:spcAft>
                <a:spcPts val="0"/>
              </a:spcAft>
              <a:buSzPts val="2400"/>
              <a:buChar char="■"/>
              <a:defRPr sz="2400"/>
            </a:lvl9pPr>
          </a:lstStyle>
          <a:p>
            <a:endParaRPr dirty="0"/>
          </a:p>
        </p:txBody>
      </p:sp>
      <p:sp>
        <p:nvSpPr>
          <p:cNvPr id="144" name="Google Shape;144;p81"/>
          <p:cNvSpPr/>
          <p:nvPr/>
        </p:nvSpPr>
        <p:spPr>
          <a:xfrm>
            <a:off x="259925" y="-206300"/>
            <a:ext cx="2347200" cy="2347200"/>
          </a:xfrm>
          <a:prstGeom prst="donut">
            <a:avLst>
              <a:gd name="adj" fmla="val 29778"/>
            </a:avLst>
          </a:prstGeom>
          <a:solidFill>
            <a:srgbClr val="00D1C6">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45" name="Google Shape;145;p81"/>
          <p:cNvSpPr/>
          <p:nvPr/>
        </p:nvSpPr>
        <p:spPr>
          <a:xfrm>
            <a:off x="-152925" y="1360050"/>
            <a:ext cx="978600" cy="978600"/>
          </a:xfrm>
          <a:prstGeom prst="ellipse">
            <a:avLst/>
          </a:prstGeom>
          <a:solidFill>
            <a:srgbClr val="ED4A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46" name="Google Shape;146;p81"/>
          <p:cNvSpPr/>
          <p:nvPr/>
        </p:nvSpPr>
        <p:spPr>
          <a:xfrm>
            <a:off x="2339600" y="243625"/>
            <a:ext cx="657600" cy="657600"/>
          </a:xfrm>
          <a:prstGeom prst="ellipse">
            <a:avLst/>
          </a:prstGeom>
          <a:solidFill>
            <a:srgbClr val="00ACC3">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47" name="Google Shape;147;p81"/>
          <p:cNvSpPr/>
          <p:nvPr/>
        </p:nvSpPr>
        <p:spPr>
          <a:xfrm>
            <a:off x="788725" y="2338650"/>
            <a:ext cx="811200" cy="811200"/>
          </a:xfrm>
          <a:prstGeom prst="donut">
            <a:avLst>
              <a:gd name="adj" fmla="val 22275"/>
            </a:avLst>
          </a:prstGeom>
          <a:solidFill>
            <a:srgbClr val="F8BB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48" name="Google Shape;148;p81"/>
          <p:cNvSpPr/>
          <p:nvPr/>
        </p:nvSpPr>
        <p:spPr>
          <a:xfrm>
            <a:off x="153675" y="4149950"/>
            <a:ext cx="1207800" cy="1207800"/>
          </a:xfrm>
          <a:prstGeom prst="ellipse">
            <a:avLst/>
          </a:prstGeom>
          <a:solidFill>
            <a:srgbClr val="BBCD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49" name="Google Shape;149;p81"/>
          <p:cNvSpPr/>
          <p:nvPr/>
        </p:nvSpPr>
        <p:spPr>
          <a:xfrm>
            <a:off x="1315800" y="3860975"/>
            <a:ext cx="550500" cy="550500"/>
          </a:xfrm>
          <a:prstGeom prst="donut">
            <a:avLst>
              <a:gd name="adj" fmla="val 42915"/>
            </a:avLst>
          </a:prstGeom>
          <a:solidFill>
            <a:srgbClr val="65BB48">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50" name="Google Shape;150;p81"/>
          <p:cNvSpPr/>
          <p:nvPr/>
        </p:nvSpPr>
        <p:spPr>
          <a:xfrm>
            <a:off x="438575" y="2993025"/>
            <a:ext cx="304800" cy="304800"/>
          </a:xfrm>
          <a:prstGeom prst="ellipse">
            <a:avLst/>
          </a:prstGeom>
          <a:solidFill>
            <a:srgbClr val="E8004C">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51" name="Google Shape;151;p81"/>
          <p:cNvSpPr/>
          <p:nvPr/>
        </p:nvSpPr>
        <p:spPr>
          <a:xfrm>
            <a:off x="7744850" y="420475"/>
            <a:ext cx="550500" cy="550500"/>
          </a:xfrm>
          <a:prstGeom prst="ellipse">
            <a:avLst/>
          </a:prstGeom>
          <a:solidFill>
            <a:srgbClr val="F8BB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52" name="Google Shape;152;p81"/>
          <p:cNvSpPr/>
          <p:nvPr/>
        </p:nvSpPr>
        <p:spPr>
          <a:xfrm>
            <a:off x="8839500" y="1019775"/>
            <a:ext cx="397500" cy="397500"/>
          </a:xfrm>
          <a:prstGeom prst="ellipse">
            <a:avLst/>
          </a:prstGeom>
          <a:solidFill>
            <a:srgbClr val="00D1C6">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53" name="Google Shape;153;p81"/>
          <p:cNvSpPr/>
          <p:nvPr/>
        </p:nvSpPr>
        <p:spPr>
          <a:xfrm>
            <a:off x="8295350" y="-321125"/>
            <a:ext cx="741600" cy="741600"/>
          </a:xfrm>
          <a:prstGeom prst="donut">
            <a:avLst>
              <a:gd name="adj" fmla="val 31897"/>
            </a:avLst>
          </a:prstGeom>
          <a:solidFill>
            <a:srgbClr val="00ACC3">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54" name="Google Shape;154;p81"/>
          <p:cNvSpPr/>
          <p:nvPr/>
        </p:nvSpPr>
        <p:spPr>
          <a:xfrm>
            <a:off x="8651500" y="1616325"/>
            <a:ext cx="188100" cy="188100"/>
          </a:xfrm>
          <a:prstGeom prst="ellipse">
            <a:avLst/>
          </a:prstGeom>
          <a:solidFill>
            <a:srgbClr val="BBCD00">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55" name="Google Shape;155;p81"/>
          <p:cNvSpPr/>
          <p:nvPr/>
        </p:nvSpPr>
        <p:spPr>
          <a:xfrm>
            <a:off x="2179100" y="83125"/>
            <a:ext cx="978600" cy="9786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56" name="Google Shape;156;p81"/>
          <p:cNvSpPr/>
          <p:nvPr/>
        </p:nvSpPr>
        <p:spPr>
          <a:xfrm>
            <a:off x="8062825" y="688875"/>
            <a:ext cx="449700" cy="4497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sp>
        <p:nvSpPr>
          <p:cNvPr id="157" name="Google Shape;157;p81"/>
          <p:cNvSpPr txBox="1">
            <a:spLocks noGrp="1"/>
          </p:cNvSpPr>
          <p:nvPr>
            <p:ph type="sldNum" idx="12"/>
          </p:nvPr>
        </p:nvSpPr>
        <p:spPr>
          <a:xfrm>
            <a:off x="8635625" y="4751625"/>
            <a:ext cx="469800" cy="3915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Times New Roman" panose="02020603050405020304" pitchFamily="18" charset="0"/>
                <a:ea typeface="Times New Roman" panose="02020603050405020304" pitchFamily="18" charset="0"/>
                <a:cs typeface="Times New Roman" panose="02020603050405020304" pitchFamily="18" charset="0"/>
                <a:sym typeface="Nixie On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9pPr>
          </a:lstStyle>
          <a:p>
            <a:fld id="{00000000-1234-1234-1234-12341234123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1"/>
        <p:cNvGrpSpPr/>
        <p:nvPr/>
      </p:nvGrpSpPr>
      <p:grpSpPr>
        <a:xfrm>
          <a:off x="0" y="0"/>
          <a:ext cx="0" cy="0"/>
          <a:chOff x="0" y="0"/>
          <a:chExt cx="0" cy="0"/>
        </a:xfrm>
      </p:grpSpPr>
      <p:sp>
        <p:nvSpPr>
          <p:cNvPr id="192" name="Google Shape;192;p84"/>
          <p:cNvSpPr txBox="1">
            <a:spLocks noGrp="1"/>
          </p:cNvSpPr>
          <p:nvPr>
            <p:ph type="title"/>
          </p:nvPr>
        </p:nvSpPr>
        <p:spPr>
          <a:xfrm>
            <a:off x="2935875" y="909050"/>
            <a:ext cx="5275500" cy="641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atin typeface="Times New Roman" panose="02020603050405020304" pitchFamily="18" charset="0"/>
                <a:cs typeface="Times New Roman" panose="02020603050405020304" pitchFamily="18" charset="0"/>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dirty="0"/>
          </a:p>
        </p:txBody>
      </p:sp>
      <p:sp>
        <p:nvSpPr>
          <p:cNvPr id="193" name="Google Shape;193;p84"/>
          <p:cNvSpPr txBox="1">
            <a:spLocks noGrp="1"/>
          </p:cNvSpPr>
          <p:nvPr>
            <p:ph type="body" idx="1"/>
          </p:nvPr>
        </p:nvSpPr>
        <p:spPr>
          <a:xfrm>
            <a:off x="2935875" y="1525758"/>
            <a:ext cx="5275500" cy="27861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Char char="◎"/>
              <a:defRPr>
                <a:latin typeface="Times New Roman" panose="02020603050405020304" pitchFamily="18" charset="0"/>
                <a:cs typeface="Times New Roman" panose="02020603050405020304" pitchFamily="18" charset="0"/>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81000" algn="l">
              <a:lnSpc>
                <a:spcPct val="100000"/>
              </a:lnSpc>
              <a:spcBef>
                <a:spcPts val="0"/>
              </a:spcBef>
              <a:spcAft>
                <a:spcPts val="0"/>
              </a:spcAft>
              <a:buSzPts val="2400"/>
              <a:buChar char="●"/>
              <a:defRPr/>
            </a:lvl4pPr>
            <a:lvl5pPr marL="2286000" lvl="4" indent="-381000" algn="l">
              <a:lnSpc>
                <a:spcPct val="100000"/>
              </a:lnSpc>
              <a:spcBef>
                <a:spcPts val="0"/>
              </a:spcBef>
              <a:spcAft>
                <a:spcPts val="0"/>
              </a:spcAft>
              <a:buSzPts val="2400"/>
              <a:buChar char="○"/>
              <a:defRPr/>
            </a:lvl5pPr>
            <a:lvl6pPr marL="2743200" lvl="5" indent="-381000" algn="l">
              <a:lnSpc>
                <a:spcPct val="100000"/>
              </a:lnSpc>
              <a:spcBef>
                <a:spcPts val="0"/>
              </a:spcBef>
              <a:spcAft>
                <a:spcPts val="0"/>
              </a:spcAft>
              <a:buSzPts val="2400"/>
              <a:buChar char="■"/>
              <a:defRPr/>
            </a:lvl6pPr>
            <a:lvl7pPr marL="3200400" lvl="6" indent="-381000" algn="l">
              <a:lnSpc>
                <a:spcPct val="100000"/>
              </a:lnSpc>
              <a:spcBef>
                <a:spcPts val="0"/>
              </a:spcBef>
              <a:spcAft>
                <a:spcPts val="0"/>
              </a:spcAft>
              <a:buSzPts val="2400"/>
              <a:buChar char="●"/>
              <a:defRPr/>
            </a:lvl7pPr>
            <a:lvl8pPr marL="3657600" lvl="7" indent="-381000" algn="l">
              <a:lnSpc>
                <a:spcPct val="100000"/>
              </a:lnSpc>
              <a:spcBef>
                <a:spcPts val="0"/>
              </a:spcBef>
              <a:spcAft>
                <a:spcPts val="0"/>
              </a:spcAft>
              <a:buSzPts val="2400"/>
              <a:buChar char="○"/>
              <a:defRPr/>
            </a:lvl8pPr>
            <a:lvl9pPr marL="4114800" lvl="8" indent="-381000" algn="l">
              <a:lnSpc>
                <a:spcPct val="100000"/>
              </a:lnSpc>
              <a:spcBef>
                <a:spcPts val="0"/>
              </a:spcBef>
              <a:spcAft>
                <a:spcPts val="0"/>
              </a:spcAft>
              <a:buSzPts val="2400"/>
              <a:buChar char="■"/>
              <a:defRPr/>
            </a:lvl9pPr>
          </a:lstStyle>
          <a:p>
            <a:endParaRPr dirty="0"/>
          </a:p>
        </p:txBody>
      </p:sp>
      <p:sp>
        <p:nvSpPr>
          <p:cNvPr id="194" name="Google Shape;194;p8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lang="en-US" dirty="0"/>
          </a:p>
        </p:txBody>
      </p:sp>
      <p:sp>
        <p:nvSpPr>
          <p:cNvPr id="195" name="Google Shape;195;p8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lang="en-US" dirty="0"/>
          </a:p>
        </p:txBody>
      </p:sp>
      <p:sp>
        <p:nvSpPr>
          <p:cNvPr id="196" name="Google Shape;196;p84"/>
          <p:cNvSpPr txBox="1">
            <a:spLocks noGrp="1"/>
          </p:cNvSpPr>
          <p:nvPr>
            <p:ph type="sldNum" idx="12"/>
          </p:nvPr>
        </p:nvSpPr>
        <p:spPr>
          <a:xfrm>
            <a:off x="8635625" y="4751625"/>
            <a:ext cx="469800" cy="391500"/>
          </a:xfrm>
          <a:prstGeom prst="rect">
            <a:avLst/>
          </a:prstGeom>
          <a:noFill/>
          <a:ln>
            <a:noFill/>
          </a:ln>
        </p:spPr>
        <p:txBody>
          <a:bodyPr spcFirstLastPara="1" wrap="square" lIns="91425" tIns="91425" rIns="91425" bIns="91425" anchor="t" anchorCtr="0">
            <a:noAutofit/>
          </a:bodyPr>
          <a:lstStyle>
            <a:lvl1pPr marL="0" lvl="0" indent="0" algn="r">
              <a:lnSpc>
                <a:spcPct val="100000"/>
              </a:lnSpc>
              <a:spcBef>
                <a:spcPts val="0"/>
              </a:spcBef>
              <a:spcAft>
                <a:spcPts val="0"/>
              </a:spcAft>
              <a:buSzPts val="1200"/>
              <a:buNone/>
              <a:defRPr/>
            </a:lvl1pPr>
            <a:lvl2pPr marL="0" lvl="1" indent="0" algn="r">
              <a:lnSpc>
                <a:spcPct val="100000"/>
              </a:lnSpc>
              <a:spcBef>
                <a:spcPts val="0"/>
              </a:spcBef>
              <a:spcAft>
                <a:spcPts val="0"/>
              </a:spcAft>
              <a:buSzPts val="1200"/>
              <a:buNone/>
              <a:defRPr/>
            </a:lvl2pPr>
            <a:lvl3pPr marL="0" lvl="2" indent="0" algn="r">
              <a:lnSpc>
                <a:spcPct val="100000"/>
              </a:lnSpc>
              <a:spcBef>
                <a:spcPts val="0"/>
              </a:spcBef>
              <a:spcAft>
                <a:spcPts val="0"/>
              </a:spcAft>
              <a:buSzPts val="1200"/>
              <a:buNone/>
              <a:defRPr/>
            </a:lvl3pPr>
            <a:lvl4pPr marL="0" lvl="3" indent="0" algn="r">
              <a:lnSpc>
                <a:spcPct val="100000"/>
              </a:lnSpc>
              <a:spcBef>
                <a:spcPts val="0"/>
              </a:spcBef>
              <a:spcAft>
                <a:spcPts val="0"/>
              </a:spcAft>
              <a:buSzPts val="1200"/>
              <a:buNone/>
              <a:defRPr/>
            </a:lvl4pPr>
            <a:lvl5pPr marL="0" lvl="4" indent="0" algn="r">
              <a:lnSpc>
                <a:spcPct val="100000"/>
              </a:lnSpc>
              <a:spcBef>
                <a:spcPts val="0"/>
              </a:spcBef>
              <a:spcAft>
                <a:spcPts val="0"/>
              </a:spcAft>
              <a:buSzPts val="1200"/>
              <a:buNone/>
              <a:defRPr/>
            </a:lvl5pPr>
            <a:lvl6pPr marL="0" lvl="5" indent="0" algn="r">
              <a:lnSpc>
                <a:spcPct val="100000"/>
              </a:lnSpc>
              <a:spcBef>
                <a:spcPts val="0"/>
              </a:spcBef>
              <a:spcAft>
                <a:spcPts val="0"/>
              </a:spcAft>
              <a:buSzPts val="1200"/>
              <a:buNone/>
              <a:defRPr/>
            </a:lvl6pPr>
            <a:lvl7pPr marL="0" lvl="6" indent="0" algn="r">
              <a:lnSpc>
                <a:spcPct val="100000"/>
              </a:lnSpc>
              <a:spcBef>
                <a:spcPts val="0"/>
              </a:spcBef>
              <a:spcAft>
                <a:spcPts val="0"/>
              </a:spcAft>
              <a:buSzPts val="1200"/>
              <a:buNone/>
              <a:defRPr/>
            </a:lvl7pPr>
            <a:lvl8pPr marL="0" lvl="7" indent="0" algn="r">
              <a:lnSpc>
                <a:spcPct val="100000"/>
              </a:lnSpc>
              <a:spcBef>
                <a:spcPts val="0"/>
              </a:spcBef>
              <a:spcAft>
                <a:spcPts val="0"/>
              </a:spcAft>
              <a:buSzPts val="1200"/>
              <a:buNone/>
              <a:defRPr/>
            </a:lvl8pPr>
            <a:lvl9pPr marL="0" lvl="8" indent="0" algn="r">
              <a:lnSpc>
                <a:spcPct val="100000"/>
              </a:lnSpc>
              <a:spcBef>
                <a:spcPts val="0"/>
              </a:spcBef>
              <a:spcAft>
                <a:spcPts val="0"/>
              </a:spcAft>
              <a:buSzPts val="12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72"/>
          <p:cNvSpPr txBox="1">
            <a:spLocks noGrp="1"/>
          </p:cNvSpPr>
          <p:nvPr>
            <p:ph type="title"/>
          </p:nvPr>
        </p:nvSpPr>
        <p:spPr>
          <a:xfrm>
            <a:off x="2935875" y="909050"/>
            <a:ext cx="5275500" cy="6411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1pPr>
            <a:lvl2pPr marR="0" lvl="1"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2pPr>
            <a:lvl3pPr marR="0" lvl="2"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3pPr>
            <a:lvl4pPr marR="0" lvl="3"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4pPr>
            <a:lvl5pPr marR="0" lvl="4"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5pPr>
            <a:lvl6pPr marR="0" lvl="5"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6pPr>
            <a:lvl7pPr marR="0" lvl="6"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7pPr>
            <a:lvl8pPr marR="0" lvl="7"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8pPr>
            <a:lvl9pPr marR="0" lvl="8"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9pPr>
          </a:lstStyle>
          <a:p>
            <a:endParaRPr dirty="0"/>
          </a:p>
        </p:txBody>
      </p:sp>
      <p:sp>
        <p:nvSpPr>
          <p:cNvPr id="7" name="Google Shape;7;p72"/>
          <p:cNvSpPr txBox="1">
            <a:spLocks noGrp="1"/>
          </p:cNvSpPr>
          <p:nvPr>
            <p:ph type="body" idx="1"/>
          </p:nvPr>
        </p:nvSpPr>
        <p:spPr>
          <a:xfrm>
            <a:off x="2935875" y="1525758"/>
            <a:ext cx="5275500" cy="27861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9pPr>
          </a:lstStyle>
          <a:p>
            <a:endParaRPr dirty="0"/>
          </a:p>
        </p:txBody>
      </p:sp>
      <p:sp>
        <p:nvSpPr>
          <p:cNvPr id="8" name="Google Shape;8;p72"/>
          <p:cNvSpPr txBox="1">
            <a:spLocks noGrp="1"/>
          </p:cNvSpPr>
          <p:nvPr>
            <p:ph type="sldNum" idx="12"/>
          </p:nvPr>
        </p:nvSpPr>
        <p:spPr>
          <a:xfrm>
            <a:off x="8635625" y="4751625"/>
            <a:ext cx="469800" cy="3915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A1BECC"/>
                </a:solidFill>
                <a:latin typeface="Times New Roman" panose="02020603050405020304" pitchFamily="18" charset="0"/>
                <a:ea typeface="Times New Roman" panose="02020603050405020304" pitchFamily="18" charset="0"/>
                <a:cs typeface="Times New Roman" panose="02020603050405020304" pitchFamily="18" charset="0"/>
                <a:sym typeface="Nixie One"/>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A1BECC"/>
                </a:solidFill>
                <a:latin typeface="Nixie One"/>
                <a:ea typeface="Nixie One"/>
                <a:cs typeface="Nixie One"/>
                <a:sym typeface="Nixie One"/>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60" r:id="rId9"/>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alanzucconi.com/2018/03/14/understanding-the-technology-behind-deepfakes/"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kikaben.com/understanding-generative-adversarial-network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3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6.png"/><Relationship Id="rId7"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7.png"/><Relationship Id="rId7"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8.png"/><Relationship Id="rId7"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0.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8.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3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0.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8.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89.pn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7.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5.png"/><Relationship Id="rId5" Type="http://schemas.microsoft.com/office/2007/relationships/media" Target="../media/media3.mp4"/><Relationship Id="rId10" Type="http://schemas.openxmlformats.org/officeDocument/2006/relationships/notesSlide" Target="../notesSlides/notesSlide8.xml"/><Relationship Id="rId4" Type="http://schemas.openxmlformats.org/officeDocument/2006/relationships/video" Target="../media/media2.mp4"/><Relationship Id="rId9" Type="http://schemas.openxmlformats.org/officeDocument/2006/relationships/slideLayout" Target="../slideLayouts/slideLayout4.xml"/><Relationship Id="rId1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hyperlink" Target="https://www.youtube.com/watch?v=cQ54GDm1eL0" TargetMode="External"/><Relationship Id="rId3" Type="http://schemas.openxmlformats.org/officeDocument/2006/relationships/image" Target="../media/image9.png"/><Relationship Id="rId7" Type="http://schemas.openxmlformats.org/officeDocument/2006/relationships/hyperlink" Target="https://www.newsweek.com/trump-deepfake-russia-rutube-1687647"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youtube.com/watch?v=cnUd0TpuoXI" TargetMode="Externa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6" name="Hình ảnh 5" descr="Ảnh có chứa văn bản, người, người đàn ông, ký hiệu&#10;&#10;Mô tả được tạo tự động">
            <a:extLst>
              <a:ext uri="{FF2B5EF4-FFF2-40B4-BE49-F238E27FC236}">
                <a16:creationId xmlns:a16="http://schemas.microsoft.com/office/drawing/2014/main" id="{AB42F43C-BCCB-37DB-0480-0E53B0CAB49C}"/>
              </a:ext>
            </a:extLst>
          </p:cNvPr>
          <p:cNvPicPr>
            <a:picLocks noChangeAspect="1"/>
          </p:cNvPicPr>
          <p:nvPr/>
        </p:nvPicPr>
        <p:blipFill>
          <a:blip r:embed="rId3"/>
          <a:stretch>
            <a:fillRect/>
          </a:stretch>
        </p:blipFill>
        <p:spPr>
          <a:xfrm>
            <a:off x="1177693" y="1573708"/>
            <a:ext cx="2468077" cy="2488846"/>
          </a:xfrm>
          <a:prstGeom prst="rect">
            <a:avLst/>
          </a:prstGeom>
        </p:spPr>
      </p:pic>
      <p:sp>
        <p:nvSpPr>
          <p:cNvPr id="8" name="Tiêu đề 2">
            <a:extLst>
              <a:ext uri="{FF2B5EF4-FFF2-40B4-BE49-F238E27FC236}">
                <a16:creationId xmlns:a16="http://schemas.microsoft.com/office/drawing/2014/main" id="{000BBB92-F9EC-650C-7C6F-ED338267D995}"/>
              </a:ext>
            </a:extLst>
          </p:cNvPr>
          <p:cNvSpPr txBox="1">
            <a:spLocks/>
          </p:cNvSpPr>
          <p:nvPr/>
        </p:nvSpPr>
        <p:spPr>
          <a:xfrm>
            <a:off x="3034270" y="1910454"/>
            <a:ext cx="3388124" cy="3125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17A86"/>
              </a:buClr>
              <a:buSzPts val="4800"/>
              <a:buFont typeface="Nixie One"/>
              <a:buNone/>
              <a:defRPr sz="4800" b="0" i="0" u="none" strike="noStrike" cap="none">
                <a:solidFill>
                  <a:srgbClr val="617A86"/>
                </a:solidFill>
                <a:latin typeface="Nixie One"/>
                <a:ea typeface="Nixie One"/>
                <a:cs typeface="Nixie One"/>
                <a:sym typeface="Nixie One"/>
              </a:defRPr>
            </a:lvl1pPr>
            <a:lvl2pPr marR="0" lvl="1"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2pPr>
            <a:lvl3pPr marR="0" lvl="2"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3pPr>
            <a:lvl4pPr marR="0" lvl="3"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4pPr>
            <a:lvl5pPr marR="0" lvl="4"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5pPr>
            <a:lvl6pPr marR="0" lvl="5"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6pPr>
            <a:lvl7pPr marR="0" lvl="6"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7pPr>
            <a:lvl8pPr marR="0" lvl="7"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8pPr>
            <a:lvl9pPr marR="0" lvl="8" algn="ctr" rtl="0">
              <a:lnSpc>
                <a:spcPct val="100000"/>
              </a:lnSpc>
              <a:spcBef>
                <a:spcPts val="0"/>
              </a:spcBef>
              <a:spcAft>
                <a:spcPts val="0"/>
              </a:spcAft>
              <a:buClr>
                <a:srgbClr val="617A86"/>
              </a:buClr>
              <a:buSzPts val="6000"/>
              <a:buFont typeface="Nixie One"/>
              <a:buNone/>
              <a:defRPr sz="6000" b="0" i="0" u="none" strike="noStrike" cap="none">
                <a:solidFill>
                  <a:srgbClr val="617A86"/>
                </a:solidFill>
                <a:latin typeface="Nixie One"/>
                <a:ea typeface="Nixie One"/>
                <a:cs typeface="Nixie One"/>
                <a:sym typeface="Nixie One"/>
              </a:defRPr>
            </a:lvl9pPr>
          </a:lstStyle>
          <a:p>
            <a:r>
              <a:rPr lang="en-US" sz="1800" b="1" dirty="0" err="1">
                <a:solidFill>
                  <a:srgbClr val="002060"/>
                </a:solidFill>
                <a:latin typeface="Times New Roman" panose="02020603050405020304" pitchFamily="18" charset="0"/>
                <a:cs typeface="Times New Roman" panose="02020603050405020304" pitchFamily="18" charset="0"/>
              </a:rPr>
              <a:t>Thành</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viên</a:t>
            </a:r>
            <a:r>
              <a:rPr lang="en-US" sz="1800" b="1" dirty="0">
                <a:solidFill>
                  <a:srgbClr val="002060"/>
                </a:solidFill>
                <a:latin typeface="Times New Roman" panose="02020603050405020304" pitchFamily="18" charset="0"/>
                <a:cs typeface="Times New Roman" panose="02020603050405020304" pitchFamily="18" charset="0"/>
              </a:rPr>
              <a:t>:</a:t>
            </a:r>
          </a:p>
        </p:txBody>
      </p:sp>
      <p:sp>
        <p:nvSpPr>
          <p:cNvPr id="4" name="Title 3">
            <a:extLst>
              <a:ext uri="{FF2B5EF4-FFF2-40B4-BE49-F238E27FC236}">
                <a16:creationId xmlns:a16="http://schemas.microsoft.com/office/drawing/2014/main" id="{FA65E7B7-B008-673C-D7E3-F89B66BCEA82}"/>
              </a:ext>
            </a:extLst>
          </p:cNvPr>
          <p:cNvSpPr>
            <a:spLocks noGrp="1"/>
          </p:cNvSpPr>
          <p:nvPr>
            <p:ph type="ctrTitle"/>
          </p:nvPr>
        </p:nvSpPr>
        <p:spPr>
          <a:xfrm>
            <a:off x="2411732" y="0"/>
            <a:ext cx="4633200" cy="1159800"/>
          </a:xfrm>
        </p:spPr>
        <p:txBody>
          <a:bodyPr/>
          <a:lstStyle/>
          <a:p>
            <a:r>
              <a:rPr lang="en-US" sz="3600" dirty="0">
                <a:latin typeface="Times New Roman" panose="02020603050405020304" pitchFamily="18" charset="0"/>
                <a:cs typeface="Times New Roman" panose="02020603050405020304" pitchFamily="18" charset="0"/>
              </a:rPr>
              <a:t>Deepfake Detection</a:t>
            </a:r>
          </a:p>
        </p:txBody>
      </p:sp>
      <p:graphicFrame>
        <p:nvGraphicFramePr>
          <p:cNvPr id="9" name="Table 9">
            <a:extLst>
              <a:ext uri="{FF2B5EF4-FFF2-40B4-BE49-F238E27FC236}">
                <a16:creationId xmlns:a16="http://schemas.microsoft.com/office/drawing/2014/main" id="{898CB1DA-462E-99E6-FD49-1C4646AB285E}"/>
              </a:ext>
            </a:extLst>
          </p:cNvPr>
          <p:cNvGraphicFramePr>
            <a:graphicFrameLocks noGrp="1"/>
          </p:cNvGraphicFramePr>
          <p:nvPr>
            <p:extLst>
              <p:ext uri="{D42A27DB-BD31-4B8C-83A1-F6EECF244321}">
                <p14:modId xmlns:p14="http://schemas.microsoft.com/office/powerpoint/2010/main" val="3136466420"/>
              </p:ext>
            </p:extLst>
          </p:nvPr>
        </p:nvGraphicFramePr>
        <p:xfrm>
          <a:off x="4102261" y="2283677"/>
          <a:ext cx="3094892" cy="995649"/>
        </p:xfrm>
        <a:graphic>
          <a:graphicData uri="http://schemas.openxmlformats.org/drawingml/2006/table">
            <a:tbl>
              <a:tblPr firstRow="1" bandRow="1">
                <a:tableStyleId>{D5D580D7-CC64-4E79-8517-4E98F2C04188}</a:tableStyleId>
              </a:tblPr>
              <a:tblGrid>
                <a:gridCol w="1899954">
                  <a:extLst>
                    <a:ext uri="{9D8B030D-6E8A-4147-A177-3AD203B41FA5}">
                      <a16:colId xmlns:a16="http://schemas.microsoft.com/office/drawing/2014/main" val="928747728"/>
                    </a:ext>
                  </a:extLst>
                </a:gridCol>
                <a:gridCol w="1194938">
                  <a:extLst>
                    <a:ext uri="{9D8B030D-6E8A-4147-A177-3AD203B41FA5}">
                      <a16:colId xmlns:a16="http://schemas.microsoft.com/office/drawing/2014/main" val="363074866"/>
                    </a:ext>
                  </a:extLst>
                </a:gridCol>
              </a:tblGrid>
              <a:tr h="331883">
                <a:tc>
                  <a:txBody>
                    <a:bodyPr/>
                    <a:lstStyle/>
                    <a:p>
                      <a:r>
                        <a:rPr lang="en-US" dirty="0" err="1">
                          <a:latin typeface="Times New Roman" panose="02020603050405020304" pitchFamily="18" charset="0"/>
                          <a:cs typeface="Times New Roman" panose="02020603050405020304" pitchFamily="18" charset="0"/>
                        </a:rPr>
                        <a:t>Họ</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tên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MSSV</a:t>
                      </a:r>
                    </a:p>
                  </a:txBody>
                  <a:tcPr/>
                </a:tc>
                <a:extLst>
                  <a:ext uri="{0D108BD9-81ED-4DB2-BD59-A6C34878D82A}">
                    <a16:rowId xmlns:a16="http://schemas.microsoft.com/office/drawing/2014/main" val="1992569572"/>
                  </a:ext>
                </a:extLst>
              </a:tr>
              <a:tr h="331883">
                <a:tc>
                  <a:txBody>
                    <a:bodyPr/>
                    <a:lstStyle/>
                    <a:p>
                      <a:r>
                        <a:rPr lang="en-US" dirty="0" err="1">
                          <a:latin typeface="Times New Roman" panose="02020603050405020304" pitchFamily="18" charset="0"/>
                          <a:cs typeface="Times New Roman" panose="02020603050405020304" pitchFamily="18" charset="0"/>
                        </a:rPr>
                        <a:t>Nguyễn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Dương</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20520465</a:t>
                      </a:r>
                    </a:p>
                  </a:txBody>
                  <a:tcPr/>
                </a:tc>
                <a:extLst>
                  <a:ext uri="{0D108BD9-81ED-4DB2-BD59-A6C34878D82A}">
                    <a16:rowId xmlns:a16="http://schemas.microsoft.com/office/drawing/2014/main" val="3959786860"/>
                  </a:ext>
                </a:extLst>
              </a:tr>
              <a:tr h="331883">
                <a:tc>
                  <a:txBody>
                    <a:bodyPr/>
                    <a:lstStyle/>
                    <a:p>
                      <a:r>
                        <a:rPr lang="en-US" dirty="0">
                          <a:latin typeface="Times New Roman" panose="02020603050405020304" pitchFamily="18" charset="0"/>
                          <a:cs typeface="Times New Roman" panose="02020603050405020304" pitchFamily="18" charset="0"/>
                        </a:rPr>
                        <a:t>Lê </a:t>
                      </a:r>
                      <a:r>
                        <a:rPr lang="en-US" dirty="0" err="1">
                          <a:latin typeface="Times New Roman" panose="02020603050405020304" pitchFamily="18" charset="0"/>
                          <a:cs typeface="Times New Roman" panose="02020603050405020304" pitchFamily="18" charset="0"/>
                        </a:rPr>
                        <a:t>Trần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Quốc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Khánh</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20520574</a:t>
                      </a:r>
                    </a:p>
                  </a:txBody>
                  <a:tcPr/>
                </a:tc>
                <a:extLst>
                  <a:ext uri="{0D108BD9-81ED-4DB2-BD59-A6C34878D82A}">
                    <a16:rowId xmlns:a16="http://schemas.microsoft.com/office/drawing/2014/main" val="3734305494"/>
                  </a:ext>
                </a:extLst>
              </a:tr>
            </a:tbl>
          </a:graphicData>
        </a:graphic>
      </p:graphicFrame>
      <p:sp>
        <p:nvSpPr>
          <p:cNvPr id="10" name="TextBox 9">
            <a:extLst>
              <a:ext uri="{FF2B5EF4-FFF2-40B4-BE49-F238E27FC236}">
                <a16:creationId xmlns:a16="http://schemas.microsoft.com/office/drawing/2014/main" id="{D3ACA90C-D300-D525-4591-DF5A8ED1EEA7}"/>
              </a:ext>
            </a:extLst>
          </p:cNvPr>
          <p:cNvSpPr txBox="1"/>
          <p:nvPr/>
        </p:nvSpPr>
        <p:spPr>
          <a:xfrm>
            <a:off x="4050479" y="3548185"/>
            <a:ext cx="1967205"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GVHD: Mai </a:t>
            </a:r>
            <a:r>
              <a:rPr lang="en-US" dirty="0" err="1">
                <a:latin typeface="Times New Roman" panose="02020603050405020304" pitchFamily="18" charset="0"/>
                <a:cs typeface="Times New Roman" panose="02020603050405020304" pitchFamily="18" charset="0"/>
              </a:rPr>
              <a:t>Tiến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Dũng</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1"/>
          <p:cNvSpPr txBox="1">
            <a:spLocks noGrp="1"/>
          </p:cNvSpPr>
          <p:nvPr>
            <p:ph type="body" idx="1"/>
          </p:nvPr>
        </p:nvSpPr>
        <p:spPr>
          <a:xfrm>
            <a:off x="2010607" y="839787"/>
            <a:ext cx="3250612" cy="33759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Char char="◎"/>
            </a:pPr>
            <a:r>
              <a:rPr lang="en-US" b="1" dirty="0" err="1">
                <a:latin typeface="Times New Roman"/>
                <a:ea typeface="Times New Roman"/>
                <a:cs typeface="Times New Roman"/>
                <a:sym typeface="Times New Roman"/>
              </a:rPr>
              <a:t>Công</a:t>
            </a:r>
            <a:r>
              <a:rPr lang="en-US" b="1" dirty="0">
                <a:latin typeface="Times New Roman"/>
                <a:ea typeface="Times New Roman"/>
                <a:cs typeface="Times New Roman"/>
                <a:sym typeface="Times New Roman"/>
              </a:rPr>
              <a:t> </a:t>
            </a:r>
            <a:r>
              <a:rPr lang="en-US" b="1" dirty="0" err="1">
                <a:latin typeface="Times New Roman"/>
                <a:ea typeface="Times New Roman"/>
                <a:cs typeface="Times New Roman"/>
                <a:sym typeface="Times New Roman"/>
              </a:rPr>
              <a:t>cụ</a:t>
            </a:r>
            <a:r>
              <a:rPr lang="en-US" b="1" dirty="0">
                <a:latin typeface="Times New Roman"/>
                <a:ea typeface="Times New Roman"/>
                <a:cs typeface="Times New Roman"/>
                <a:sym typeface="Times New Roman"/>
              </a:rPr>
              <a:t> </a:t>
            </a:r>
            <a:r>
              <a:rPr lang="en-US" b="1" dirty="0" err="1">
                <a:latin typeface="Times New Roman"/>
                <a:ea typeface="Times New Roman"/>
                <a:cs typeface="Times New Roman"/>
                <a:sym typeface="Times New Roman"/>
              </a:rPr>
              <a:t>tạo</a:t>
            </a:r>
            <a:r>
              <a:rPr lang="en-US" b="1" dirty="0">
                <a:latin typeface="Times New Roman"/>
                <a:ea typeface="Times New Roman"/>
                <a:cs typeface="Times New Roman"/>
                <a:sym typeface="Times New Roman"/>
              </a:rPr>
              <a:t> deepfake</a:t>
            </a:r>
            <a:endParaRPr dirty="0"/>
          </a:p>
        </p:txBody>
      </p:sp>
      <p:sp>
        <p:nvSpPr>
          <p:cNvPr id="319" name="Google Shape;319;p11"/>
          <p:cNvSpPr txBox="1">
            <a:spLocks noGrp="1"/>
          </p:cNvSpPr>
          <p:nvPr>
            <p:ph type="body" idx="2"/>
          </p:nvPr>
        </p:nvSpPr>
        <p:spPr>
          <a:xfrm>
            <a:off x="5243604" y="839787"/>
            <a:ext cx="3146975" cy="33759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Char char="◎"/>
            </a:pPr>
            <a:r>
              <a:rPr lang="en-US" b="1" dirty="0" err="1">
                <a:latin typeface="Times New Roman"/>
                <a:ea typeface="Times New Roman"/>
                <a:cs typeface="Times New Roman"/>
                <a:sym typeface="Times New Roman"/>
              </a:rPr>
              <a:t>Các</a:t>
            </a:r>
            <a:r>
              <a:rPr lang="en-US" b="1" dirty="0">
                <a:latin typeface="Times New Roman"/>
                <a:ea typeface="Times New Roman"/>
                <a:cs typeface="Times New Roman"/>
                <a:sym typeface="Times New Roman"/>
              </a:rPr>
              <a:t> </a:t>
            </a:r>
            <a:r>
              <a:rPr lang="en-US" b="1" dirty="0" err="1">
                <a:latin typeface="Times New Roman"/>
                <a:ea typeface="Times New Roman"/>
                <a:cs typeface="Times New Roman"/>
                <a:sym typeface="Times New Roman"/>
              </a:rPr>
              <a:t>loại</a:t>
            </a:r>
            <a:r>
              <a:rPr lang="en-US" b="1" dirty="0">
                <a:latin typeface="Times New Roman"/>
                <a:ea typeface="Times New Roman"/>
                <a:cs typeface="Times New Roman"/>
                <a:sym typeface="Times New Roman"/>
              </a:rPr>
              <a:t> deepfake</a:t>
            </a:r>
            <a:endParaRPr dirty="0"/>
          </a:p>
        </p:txBody>
      </p:sp>
      <p:sp>
        <p:nvSpPr>
          <p:cNvPr id="321" name="Google Shape;321;p11"/>
          <p:cNvSpPr/>
          <p:nvPr/>
        </p:nvSpPr>
        <p:spPr>
          <a:xfrm>
            <a:off x="2099469" y="1328738"/>
            <a:ext cx="3779837" cy="2632075"/>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BDCBD1"/>
              </a:buClr>
              <a:buSzPts val="1440"/>
              <a:buFont typeface="Arial"/>
              <a:buNone/>
            </a:pPr>
            <a:endParaRPr sz="1400" b="0" i="0" u="none" strike="noStrike" cap="none">
              <a:solidFill>
                <a:srgbClr val="000000"/>
              </a:solidFill>
              <a:latin typeface="Times New Roman"/>
              <a:ea typeface="Times New Roman"/>
              <a:cs typeface="Times New Roman"/>
              <a:sym typeface="Times New Roman"/>
            </a:endParaRPr>
          </a:p>
          <a:p>
            <a:pPr marL="457200" marR="0" lvl="0" indent="-457200" algn="l" rtl="0">
              <a:lnSpc>
                <a:spcPct val="100000"/>
              </a:lnSpc>
              <a:spcBef>
                <a:spcPts val="1000"/>
              </a:spcBef>
              <a:spcAft>
                <a:spcPts val="0"/>
              </a:spcAft>
              <a:buClr>
                <a:srgbClr val="BDCBD1"/>
              </a:buClr>
              <a:buSzPts val="1440"/>
              <a:buFont typeface="Noto Sans"/>
              <a:buChar char="►"/>
            </a:pPr>
            <a:r>
              <a:rPr lang="en-US" sz="1800" b="0" i="0" u="none" strike="noStrike" cap="none">
                <a:solidFill>
                  <a:srgbClr val="14181B"/>
                </a:solidFill>
                <a:latin typeface="Times New Roman"/>
                <a:ea typeface="Times New Roman"/>
                <a:cs typeface="Times New Roman"/>
                <a:sym typeface="Times New Roman"/>
              </a:rPr>
              <a:t>Faceswap </a:t>
            </a:r>
            <a:endParaRPr sz="1400" b="0" i="0" u="none" strike="noStrike" cap="none">
              <a:solidFill>
                <a:srgbClr val="000000"/>
              </a:solidFill>
              <a:latin typeface="Times New Roman"/>
              <a:ea typeface="Times New Roman"/>
              <a:cs typeface="Times New Roman"/>
              <a:sym typeface="Times New Roman"/>
            </a:endParaRPr>
          </a:p>
          <a:p>
            <a:pPr marL="457200" marR="0" lvl="0" indent="-457200" algn="l" rtl="0">
              <a:lnSpc>
                <a:spcPct val="100000"/>
              </a:lnSpc>
              <a:spcBef>
                <a:spcPts val="1000"/>
              </a:spcBef>
              <a:spcAft>
                <a:spcPts val="0"/>
              </a:spcAft>
              <a:buClr>
                <a:srgbClr val="BDCBD1"/>
              </a:buClr>
              <a:buSzPts val="1440"/>
              <a:buFont typeface="Noto Sans"/>
              <a:buChar char="►"/>
            </a:pPr>
            <a:r>
              <a:rPr lang="en-US" sz="1800" b="0" i="0" u="none" strike="noStrike" cap="none">
                <a:solidFill>
                  <a:srgbClr val="14181B"/>
                </a:solidFill>
                <a:latin typeface="Times New Roman"/>
                <a:ea typeface="Times New Roman"/>
                <a:cs typeface="Times New Roman"/>
                <a:sym typeface="Times New Roman"/>
              </a:rPr>
              <a:t>Face2Face</a:t>
            </a:r>
            <a:endParaRPr sz="1400" b="0" i="0" u="none" strike="noStrike" cap="none">
              <a:solidFill>
                <a:srgbClr val="000000"/>
              </a:solidFill>
              <a:latin typeface="Times New Roman"/>
              <a:ea typeface="Times New Roman"/>
              <a:cs typeface="Times New Roman"/>
              <a:sym typeface="Times New Roman"/>
            </a:endParaRPr>
          </a:p>
          <a:p>
            <a:pPr marL="457200" marR="0" lvl="0" indent="-457200" algn="l" rtl="0">
              <a:lnSpc>
                <a:spcPct val="100000"/>
              </a:lnSpc>
              <a:spcBef>
                <a:spcPts val="1000"/>
              </a:spcBef>
              <a:spcAft>
                <a:spcPts val="0"/>
              </a:spcAft>
              <a:buClr>
                <a:srgbClr val="BDCBD1"/>
              </a:buClr>
              <a:buSzPts val="1440"/>
              <a:buFont typeface="Noto Sans"/>
              <a:buChar char="►"/>
            </a:pPr>
            <a:r>
              <a:rPr lang="en-US" sz="1800" b="0" i="0" u="none" strike="noStrike" cap="none">
                <a:solidFill>
                  <a:srgbClr val="14181B"/>
                </a:solidFill>
                <a:latin typeface="Times New Roman"/>
                <a:ea typeface="Times New Roman"/>
                <a:cs typeface="Times New Roman"/>
                <a:sym typeface="Times New Roman"/>
              </a:rPr>
              <a:t>DeepFaceLab</a:t>
            </a:r>
            <a:endParaRPr sz="1800" b="0" i="0" u="none" strike="noStrike" cap="none">
              <a:solidFill>
                <a:srgbClr val="14181B"/>
              </a:solidFill>
              <a:latin typeface="Times New Roman"/>
              <a:ea typeface="Times New Roman"/>
              <a:cs typeface="Times New Roman"/>
              <a:sym typeface="Times New Roman"/>
            </a:endParaRPr>
          </a:p>
          <a:p>
            <a:pPr marL="457200" marR="0" lvl="0" indent="-457200" algn="l" rtl="0">
              <a:lnSpc>
                <a:spcPct val="100000"/>
              </a:lnSpc>
              <a:spcBef>
                <a:spcPts val="1000"/>
              </a:spcBef>
              <a:spcAft>
                <a:spcPts val="0"/>
              </a:spcAft>
              <a:buClr>
                <a:srgbClr val="BDCBD1"/>
              </a:buClr>
              <a:buSzPts val="1440"/>
              <a:buFont typeface="Noto Sans"/>
              <a:buChar char="►"/>
            </a:pPr>
            <a:r>
              <a:rPr lang="en-US" sz="1800" b="0" i="0" u="none" strike="noStrike" cap="none">
                <a:solidFill>
                  <a:srgbClr val="14181B"/>
                </a:solidFill>
                <a:latin typeface="Times New Roman"/>
                <a:ea typeface="Times New Roman"/>
                <a:cs typeface="Times New Roman"/>
                <a:sym typeface="Times New Roman"/>
              </a:rPr>
              <a:t>DeepfakeCapsuleGAN </a:t>
            </a:r>
            <a:endParaRPr sz="1400" b="0" i="0" u="none" strike="noStrike" cap="none">
              <a:solidFill>
                <a:srgbClr val="000000"/>
              </a:solidFill>
              <a:latin typeface="Times New Roman"/>
              <a:ea typeface="Times New Roman"/>
              <a:cs typeface="Times New Roman"/>
              <a:sym typeface="Times New Roman"/>
            </a:endParaRPr>
          </a:p>
          <a:p>
            <a:pPr marL="457200" marR="0" lvl="0" indent="-457200" algn="l" rtl="0">
              <a:lnSpc>
                <a:spcPct val="100000"/>
              </a:lnSpc>
              <a:spcBef>
                <a:spcPts val="1000"/>
              </a:spcBef>
              <a:spcAft>
                <a:spcPts val="0"/>
              </a:spcAft>
              <a:buClr>
                <a:srgbClr val="BDCBD1"/>
              </a:buClr>
              <a:buSzPts val="1440"/>
              <a:buFont typeface="Noto Sans"/>
              <a:buChar char="►"/>
            </a:pPr>
            <a:r>
              <a:rPr lang="en-US" sz="1800" b="0" i="0" u="none" strike="noStrike" cap="none">
                <a:solidFill>
                  <a:srgbClr val="14181B"/>
                </a:solidFill>
                <a:latin typeface="Times New Roman"/>
                <a:ea typeface="Times New Roman"/>
                <a:cs typeface="Times New Roman"/>
                <a:sym typeface="Times New Roman"/>
              </a:rPr>
              <a:t>NeuralTextures </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1000"/>
              </a:spcBef>
              <a:spcAft>
                <a:spcPts val="0"/>
              </a:spcAft>
              <a:buClr>
                <a:srgbClr val="BDCBD1"/>
              </a:buClr>
              <a:buSzPts val="1440"/>
              <a:buFont typeface="Noto Sans"/>
              <a:buNone/>
            </a:pPr>
            <a:endParaRPr sz="1800" b="0" i="0" u="none" strike="noStrike" cap="none">
              <a:solidFill>
                <a:srgbClr val="EBEBEB"/>
              </a:solidFill>
              <a:latin typeface="Times New Roman"/>
              <a:ea typeface="Times New Roman"/>
              <a:cs typeface="Times New Roman"/>
              <a:sym typeface="Times New Roman"/>
            </a:endParaRPr>
          </a:p>
        </p:txBody>
      </p:sp>
      <p:sp>
        <p:nvSpPr>
          <p:cNvPr id="322" name="Google Shape;322;p11"/>
          <p:cNvSpPr txBox="1"/>
          <p:nvPr/>
        </p:nvSpPr>
        <p:spPr>
          <a:xfrm>
            <a:off x="5371550" y="1440317"/>
            <a:ext cx="3619500" cy="280035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800"/>
              <a:buFont typeface="Noto Sans Symbols"/>
              <a:buChar char="∙"/>
            </a:pPr>
            <a:r>
              <a:rPr lang="en-US" sz="1800" b="0" i="0" u="none" strike="noStrike" cap="none" dirty="0">
                <a:solidFill>
                  <a:srgbClr val="000000"/>
                </a:solidFill>
                <a:latin typeface="Times New Roman"/>
                <a:ea typeface="Times New Roman"/>
                <a:cs typeface="Times New Roman"/>
                <a:sym typeface="Times New Roman"/>
              </a:rPr>
              <a:t>Face-swapping</a:t>
            </a:r>
            <a:endParaRPr dirty="0">
              <a:latin typeface="Times New Roman" panose="02020603050405020304" pitchFamily="18" charset="0"/>
              <a:cs typeface="Times New Roman" panose="02020603050405020304" pitchFamily="18" charset="0"/>
            </a:endParaRPr>
          </a:p>
          <a:p>
            <a:pPr marL="342900" marR="0" lvl="0" indent="-228600" algn="l" rtl="0">
              <a:lnSpc>
                <a:spcPct val="100000"/>
              </a:lnSpc>
              <a:spcBef>
                <a:spcPts val="0"/>
              </a:spcBef>
              <a:spcAft>
                <a:spcPts val="0"/>
              </a:spcAft>
              <a:buClr>
                <a:srgbClr val="000000"/>
              </a:buClr>
              <a:buSzPts val="1800"/>
              <a:buFont typeface="Noto Sans Symbols"/>
              <a:buNone/>
            </a:pPr>
            <a:endParaRPr sz="1800" b="0" i="0" u="none" strike="noStrike" cap="none" dirty="0">
              <a:solidFill>
                <a:srgbClr val="0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1800"/>
              <a:buFont typeface="Noto Sans Symbols"/>
              <a:buChar char="∙"/>
            </a:pPr>
            <a:r>
              <a:rPr lang="en-US" sz="1800" b="0" i="0" u="none" strike="noStrike" cap="none" dirty="0">
                <a:solidFill>
                  <a:srgbClr val="000000"/>
                </a:solidFill>
                <a:latin typeface="Times New Roman"/>
                <a:ea typeface="Times New Roman"/>
                <a:cs typeface="Times New Roman"/>
                <a:sym typeface="Times New Roman"/>
              </a:rPr>
              <a:t>Face re-enactment</a:t>
            </a:r>
            <a:endParaRPr dirty="0">
              <a:latin typeface="Times New Roman" panose="02020603050405020304" pitchFamily="18" charset="0"/>
              <a:cs typeface="Times New Roman" panose="02020603050405020304" pitchFamily="18" charset="0"/>
            </a:endParaRPr>
          </a:p>
          <a:p>
            <a:pPr marL="342900" marR="0" lvl="0" indent="-228600" algn="l" rtl="0">
              <a:lnSpc>
                <a:spcPct val="100000"/>
              </a:lnSpc>
              <a:spcBef>
                <a:spcPts val="0"/>
              </a:spcBef>
              <a:spcAft>
                <a:spcPts val="0"/>
              </a:spcAft>
              <a:buClr>
                <a:srgbClr val="000000"/>
              </a:buClr>
              <a:buSzPts val="1800"/>
              <a:buFont typeface="Noto Sans Symbols"/>
              <a:buNone/>
            </a:pPr>
            <a:endParaRPr sz="1800" b="0" i="0" u="none" strike="noStrike" cap="none" dirty="0">
              <a:solidFill>
                <a:srgbClr val="0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1800"/>
              <a:buFont typeface="Noto Sans Symbols"/>
              <a:buChar char="∙"/>
            </a:pPr>
            <a:r>
              <a:rPr lang="en-US" sz="1800" b="0" i="0" u="none" strike="noStrike" cap="none" dirty="0">
                <a:solidFill>
                  <a:srgbClr val="000000"/>
                </a:solidFill>
                <a:latin typeface="Times New Roman"/>
                <a:ea typeface="Times New Roman"/>
                <a:cs typeface="Times New Roman"/>
                <a:sym typeface="Times New Roman"/>
              </a:rPr>
              <a:t>Audio Deepfakes</a:t>
            </a:r>
            <a:endParaRPr dirty="0">
              <a:latin typeface="Times New Roman" panose="02020603050405020304" pitchFamily="18" charset="0"/>
              <a:cs typeface="Times New Roman" panose="02020603050405020304" pitchFamily="18" charset="0"/>
            </a:endParaRPr>
          </a:p>
          <a:p>
            <a:pPr marL="342900" marR="0" lvl="0" indent="-228600" algn="l" rtl="0">
              <a:lnSpc>
                <a:spcPct val="100000"/>
              </a:lnSpc>
              <a:spcBef>
                <a:spcPts val="0"/>
              </a:spcBef>
              <a:spcAft>
                <a:spcPts val="0"/>
              </a:spcAft>
              <a:buClr>
                <a:srgbClr val="000000"/>
              </a:buClr>
              <a:buSzPts val="1800"/>
              <a:buFont typeface="Noto Sans Symbols"/>
              <a:buNone/>
            </a:pPr>
            <a:endParaRPr sz="1800" b="0" i="0" u="none" strike="noStrike" cap="none" dirty="0">
              <a:solidFill>
                <a:srgbClr val="0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1800"/>
              <a:buFont typeface="Noto Sans Symbols"/>
              <a:buChar char="∙"/>
            </a:pPr>
            <a:r>
              <a:rPr lang="en-US" sz="1800" b="0" i="0" u="none" strike="noStrike" cap="none" dirty="0">
                <a:solidFill>
                  <a:srgbClr val="000000"/>
                </a:solidFill>
                <a:latin typeface="Times New Roman"/>
                <a:ea typeface="Times New Roman"/>
                <a:cs typeface="Times New Roman"/>
                <a:sym typeface="Times New Roman"/>
              </a:rPr>
              <a:t>Lip-syncing Deepfakes</a:t>
            </a:r>
            <a:endParaRPr sz="1800" b="0" i="0" u="none" strike="noStrike" cap="none" dirty="0">
              <a:solidFill>
                <a:srgbClr val="000000"/>
              </a:solidFill>
              <a:latin typeface="Times New Roman"/>
              <a:ea typeface="Times New Roman"/>
              <a:cs typeface="Times New Roman"/>
              <a:sym typeface="Times New Roman"/>
            </a:endParaRPr>
          </a:p>
          <a:p>
            <a:pPr marL="342900" marR="0" lvl="0" indent="-228600" algn="l" rtl="0">
              <a:lnSpc>
                <a:spcPct val="100000"/>
              </a:lnSpc>
              <a:spcBef>
                <a:spcPts val="0"/>
              </a:spcBef>
              <a:spcAft>
                <a:spcPts val="0"/>
              </a:spcAft>
              <a:buClr>
                <a:srgbClr val="000000"/>
              </a:buClr>
              <a:buSzPts val="1800"/>
              <a:buFont typeface="Noto Sans Symbols"/>
              <a:buNone/>
            </a:pPr>
            <a:endParaRPr sz="1800" b="0" i="0" u="none" strike="noStrike" cap="none" dirty="0">
              <a:solidFill>
                <a:srgbClr val="0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1800"/>
              <a:buFont typeface="Noto Sans Symbols"/>
              <a:buChar char="∙"/>
            </a:pPr>
            <a:r>
              <a:rPr lang="en-US" sz="1800" b="0" i="0" u="none" strike="noStrike" cap="none" dirty="0">
                <a:solidFill>
                  <a:srgbClr val="000000"/>
                </a:solidFill>
                <a:latin typeface="Times New Roman"/>
                <a:ea typeface="Times New Roman"/>
                <a:cs typeface="Times New Roman"/>
                <a:sym typeface="Times New Roman"/>
              </a:rPr>
              <a:t>Puppet-master</a:t>
            </a:r>
            <a:endParaRPr dirty="0">
              <a:latin typeface="Times New Roman" panose="02020603050405020304" pitchFamily="18" charset="0"/>
              <a:cs typeface="Times New Roman" panose="02020603050405020304" pitchFamily="18" charset="0"/>
            </a:endParaRPr>
          </a:p>
          <a:p>
            <a:pPr marL="342900" marR="0" lvl="0" indent="-342900" algn="l" rtl="0">
              <a:lnSpc>
                <a:spcPct val="100000"/>
              </a:lnSpc>
              <a:spcBef>
                <a:spcPts val="0"/>
              </a:spcBef>
              <a:spcAft>
                <a:spcPts val="0"/>
              </a:spcAft>
              <a:buNone/>
            </a:pP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12"/>
          <p:cNvSpPr txBox="1"/>
          <p:nvPr/>
        </p:nvSpPr>
        <p:spPr>
          <a:xfrm>
            <a:off x="1185863" y="285750"/>
            <a:ext cx="449995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dirty="0" err="1">
                <a:solidFill>
                  <a:srgbClr val="000000"/>
                </a:solidFill>
                <a:latin typeface="Times New Roman"/>
                <a:ea typeface="Times New Roman"/>
                <a:cs typeface="Times New Roman"/>
                <a:sym typeface="Times New Roman"/>
              </a:rPr>
              <a:t>Cách</a:t>
            </a:r>
            <a:r>
              <a:rPr lang="en-US" sz="2800" b="1" i="0" u="none" strike="noStrike" cap="none" dirty="0">
                <a:solidFill>
                  <a:srgbClr val="000000"/>
                </a:solidFill>
                <a:latin typeface="Times New Roman"/>
                <a:ea typeface="Times New Roman"/>
                <a:cs typeface="Times New Roman"/>
                <a:sym typeface="Times New Roman"/>
              </a:rPr>
              <a:t> </a:t>
            </a:r>
            <a:r>
              <a:rPr lang="en-US" sz="2800" b="1" i="0" u="none" strike="noStrike" cap="none" dirty="0" err="1">
                <a:solidFill>
                  <a:srgbClr val="000000"/>
                </a:solidFill>
                <a:latin typeface="Times New Roman"/>
                <a:ea typeface="Times New Roman"/>
                <a:cs typeface="Times New Roman"/>
                <a:sym typeface="Times New Roman"/>
              </a:rPr>
              <a:t>thức</a:t>
            </a:r>
            <a:r>
              <a:rPr lang="en-US" sz="2800" b="1" i="0" u="none" strike="noStrike" cap="none" dirty="0">
                <a:solidFill>
                  <a:srgbClr val="000000"/>
                </a:solidFill>
                <a:latin typeface="Times New Roman"/>
                <a:ea typeface="Times New Roman"/>
                <a:cs typeface="Times New Roman"/>
                <a:sym typeface="Times New Roman"/>
              </a:rPr>
              <a:t> </a:t>
            </a:r>
            <a:r>
              <a:rPr lang="en-US" sz="2800" b="1" i="0" u="none" strike="noStrike" cap="none" dirty="0" err="1">
                <a:solidFill>
                  <a:srgbClr val="000000"/>
                </a:solidFill>
                <a:latin typeface="Times New Roman"/>
                <a:ea typeface="Times New Roman"/>
                <a:cs typeface="Times New Roman"/>
                <a:sym typeface="Times New Roman"/>
              </a:rPr>
              <a:t>tạo</a:t>
            </a:r>
            <a:r>
              <a:rPr lang="en-US" sz="2800" b="1" i="0" u="none" strike="noStrike" cap="none" dirty="0">
                <a:solidFill>
                  <a:srgbClr val="000000"/>
                </a:solidFill>
                <a:latin typeface="Times New Roman"/>
                <a:ea typeface="Times New Roman"/>
                <a:cs typeface="Times New Roman"/>
                <a:sym typeface="Times New Roman"/>
              </a:rPr>
              <a:t> </a:t>
            </a:r>
            <a:r>
              <a:rPr lang="en-US" sz="2800" b="1" i="0" u="none" strike="noStrike" cap="none" dirty="0" err="1">
                <a:solidFill>
                  <a:srgbClr val="000000"/>
                </a:solidFill>
                <a:latin typeface="Times New Roman"/>
                <a:ea typeface="Times New Roman"/>
                <a:cs typeface="Times New Roman"/>
                <a:sym typeface="Times New Roman"/>
              </a:rPr>
              <a:t>ra</a:t>
            </a:r>
            <a:r>
              <a:rPr lang="en-US" sz="2800" b="1" i="0" u="none" strike="noStrike" cap="none" dirty="0">
                <a:solidFill>
                  <a:srgbClr val="000000"/>
                </a:solidFill>
                <a:latin typeface="Times New Roman"/>
                <a:ea typeface="Times New Roman"/>
                <a:cs typeface="Times New Roman"/>
                <a:sym typeface="Times New Roman"/>
              </a:rPr>
              <a:t> deepfake ?</a:t>
            </a:r>
            <a:endParaRPr dirty="0">
              <a:latin typeface="Times New Roman" panose="02020603050405020304" pitchFamily="18" charset="0"/>
              <a:cs typeface="Times New Roman" panose="02020603050405020304" pitchFamily="18" charset="0"/>
            </a:endParaRPr>
          </a:p>
        </p:txBody>
      </p:sp>
      <p:sp>
        <p:nvSpPr>
          <p:cNvPr id="329" name="Google Shape;329;p12"/>
          <p:cNvSpPr txBox="1"/>
          <p:nvPr/>
        </p:nvSpPr>
        <p:spPr>
          <a:xfrm>
            <a:off x="609600" y="1063625"/>
            <a:ext cx="8534400" cy="30162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Times New Roman"/>
                <a:ea typeface="Times New Roman"/>
                <a:cs typeface="Times New Roman"/>
                <a:sym typeface="Times New Roman"/>
              </a:rPr>
              <a:t>Autoencoders</a:t>
            </a:r>
            <a:endParaRPr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dirty="0" err="1">
                <a:solidFill>
                  <a:srgbClr val="000000"/>
                </a:solidFill>
                <a:latin typeface="Times New Roman"/>
                <a:ea typeface="Times New Roman"/>
                <a:cs typeface="Times New Roman"/>
                <a:sym typeface="Times New Roman"/>
              </a:rPr>
              <a:t>Nó</a:t>
            </a:r>
            <a:r>
              <a:rPr lang="en-US" sz="1600" b="0" i="0" u="none" strike="noStrike" cap="none" dirty="0">
                <a:solidFill>
                  <a:srgbClr val="000000"/>
                </a:solidFill>
                <a:latin typeface="Times New Roman"/>
                <a:ea typeface="Times New Roman"/>
                <a:cs typeface="Times New Roman"/>
                <a:sym typeface="Times New Roman"/>
              </a:rPr>
              <a:t> bao </a:t>
            </a:r>
            <a:r>
              <a:rPr lang="en-US" sz="1600" b="0" i="0" u="none" strike="noStrike" cap="none" dirty="0" err="1">
                <a:solidFill>
                  <a:srgbClr val="000000"/>
                </a:solidFill>
                <a:latin typeface="Times New Roman"/>
                <a:ea typeface="Times New Roman"/>
                <a:cs typeface="Times New Roman"/>
                <a:sym typeface="Times New Roman"/>
              </a:rPr>
              <a:t>gồm</a:t>
            </a:r>
            <a:r>
              <a:rPr lang="en-US" sz="1600" b="0" i="0" u="none" strike="noStrike" cap="none" dirty="0">
                <a:solidFill>
                  <a:srgbClr val="000000"/>
                </a:solidFill>
                <a:latin typeface="Times New Roman"/>
                <a:ea typeface="Times New Roman"/>
                <a:cs typeface="Times New Roman"/>
                <a:sym typeface="Times New Roman"/>
              </a:rPr>
              <a:t> 2 </a:t>
            </a:r>
            <a:r>
              <a:rPr lang="en-US" sz="1600" b="0" i="0" u="none" strike="noStrike" cap="none" dirty="0" err="1">
                <a:solidFill>
                  <a:srgbClr val="000000"/>
                </a:solidFill>
                <a:latin typeface="Times New Roman"/>
                <a:ea typeface="Times New Roman"/>
                <a:cs typeface="Times New Roman"/>
                <a:sym typeface="Times New Roman"/>
              </a:rPr>
              <a:t>phần</a:t>
            </a:r>
            <a:r>
              <a:rPr lang="en-US" sz="1600" b="0" i="0" u="none" strike="noStrike" cap="none" dirty="0">
                <a:solidFill>
                  <a:srgbClr val="000000"/>
                </a:solidFill>
                <a:latin typeface="Times New Roman"/>
                <a:ea typeface="Times New Roman"/>
                <a:cs typeface="Times New Roman"/>
                <a:sym typeface="Times New Roman"/>
              </a:rPr>
              <a:t> :  encoder </a:t>
            </a:r>
            <a:r>
              <a:rPr lang="en-US" sz="1600" b="0" i="0" u="none" strike="noStrike" cap="none" dirty="0" err="1">
                <a:solidFill>
                  <a:srgbClr val="000000"/>
                </a:solidFill>
                <a:latin typeface="Times New Roman"/>
                <a:ea typeface="Times New Roman"/>
                <a:cs typeface="Times New Roman"/>
                <a:sym typeface="Times New Roman"/>
              </a:rPr>
              <a:t>và</a:t>
            </a:r>
            <a:r>
              <a:rPr lang="en-US" sz="1600" b="0" i="0" u="none" strike="noStrike" cap="none" dirty="0">
                <a:solidFill>
                  <a:srgbClr val="000000"/>
                </a:solidFill>
                <a:latin typeface="Times New Roman"/>
                <a:ea typeface="Times New Roman"/>
                <a:cs typeface="Times New Roman"/>
                <a:sym typeface="Times New Roman"/>
              </a:rPr>
              <a:t> decoder</a:t>
            </a:r>
            <a:endParaRPr dirty="0">
              <a:latin typeface="Times New Roman" panose="02020603050405020304" pitchFamily="18" charset="0"/>
              <a:cs typeface="Times New Roman" panose="02020603050405020304" pitchFamily="18" charset="0"/>
            </a:endParaRPr>
          </a:p>
          <a:p>
            <a:pPr marL="285750" marR="0" lvl="0" indent="-18415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Times New Roman"/>
                <a:ea typeface="Times New Roman"/>
                <a:cs typeface="Times New Roman"/>
                <a:sym typeface="Times New Roman"/>
              </a:rPr>
              <a:t>Encoder </a:t>
            </a:r>
            <a:r>
              <a:rPr lang="en-US" sz="1800" b="0" i="0" u="none" strike="noStrike" cap="none" dirty="0" err="1">
                <a:solidFill>
                  <a:srgbClr val="000000"/>
                </a:solidFill>
                <a:latin typeface="Times New Roman"/>
                <a:ea typeface="Times New Roman"/>
                <a:cs typeface="Times New Roman"/>
                <a:sym typeface="Times New Roman"/>
              </a:rPr>
              <a:t>được</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huấn</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luyện</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với</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nhiều</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bức</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hình</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của</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hai</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đối</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tượng</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mà</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người</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dùng</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muốn</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hoán</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đổi</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và</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trích</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xuất</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các</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đặc</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trưng</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nổi</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bật</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của</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các</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tấm</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hình</a:t>
            </a:r>
            <a:r>
              <a:rPr lang="en-US" sz="1800" b="0" i="0" u="none" strike="noStrike" cap="none" dirty="0">
                <a:solidFill>
                  <a:srgbClr val="000000"/>
                </a:solidFill>
                <a:latin typeface="Times New Roman"/>
                <a:ea typeface="Times New Roman"/>
                <a:cs typeface="Times New Roman"/>
                <a:sym typeface="Times New Roman"/>
              </a:rPr>
              <a:t>. </a:t>
            </a:r>
            <a:endParaRPr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Times New Roman"/>
                <a:ea typeface="Times New Roman"/>
                <a:cs typeface="Times New Roman"/>
                <a:sym typeface="Times New Roman"/>
              </a:rPr>
              <a:t>Decoder </a:t>
            </a:r>
            <a:r>
              <a:rPr lang="en-US" sz="1800" b="0" i="0" u="none" strike="noStrike" cap="none" dirty="0" err="1">
                <a:solidFill>
                  <a:srgbClr val="000000"/>
                </a:solidFill>
                <a:latin typeface="Times New Roman"/>
                <a:ea typeface="Times New Roman"/>
                <a:cs typeface="Times New Roman"/>
                <a:sym typeface="Times New Roman"/>
              </a:rPr>
              <a:t>thì</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tạo</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lại</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và</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khôi</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phục</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hình</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ảnh</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từ</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những</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đặc</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điểm</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nổi</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bật</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của</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các</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tấm</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hình</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được</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cung</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cấp</a:t>
            </a:r>
            <a:r>
              <a:rPr lang="en-US" sz="1800" b="0" i="0" u="none" strike="noStrike" cap="none" dirty="0">
                <a:solidFill>
                  <a:srgbClr val="000000"/>
                </a:solidFill>
                <a:latin typeface="Times New Roman"/>
                <a:ea typeface="Times New Roman"/>
                <a:cs typeface="Times New Roman"/>
                <a:sym typeface="Times New Roman"/>
              </a:rPr>
              <a:t>.</a:t>
            </a:r>
            <a:endParaRPr sz="1800" b="0" i="0" u="none" strike="noStrike" cap="none" dirty="0">
              <a:solidFill>
                <a:srgbClr val="000000"/>
              </a:solidFill>
              <a:latin typeface="Times New Roman"/>
              <a:ea typeface="Times New Roman"/>
              <a:cs typeface="Times New Roman"/>
              <a:sym typeface="Times New Roman"/>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Times New Roman"/>
                <a:ea typeface="Times New Roman"/>
                <a:cs typeface="Times New Roman"/>
                <a:sym typeface="Times New Roman"/>
              </a:rPr>
              <a:t>Sau </a:t>
            </a:r>
            <a:r>
              <a:rPr lang="en-US" sz="1800" b="0" i="0" u="none" strike="noStrike" cap="none" dirty="0" err="1">
                <a:solidFill>
                  <a:srgbClr val="000000"/>
                </a:solidFill>
                <a:latin typeface="Times New Roman"/>
                <a:ea typeface="Times New Roman"/>
                <a:cs typeface="Times New Roman"/>
                <a:sym typeface="Times New Roman"/>
              </a:rPr>
              <a:t>khi</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huấn</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luyện</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thì</a:t>
            </a:r>
            <a:r>
              <a:rPr lang="en-US" sz="1800" b="0" i="0" u="none" strike="noStrike" cap="none" dirty="0">
                <a:solidFill>
                  <a:srgbClr val="000000"/>
                </a:solidFill>
                <a:latin typeface="Times New Roman"/>
                <a:ea typeface="Times New Roman"/>
                <a:cs typeface="Times New Roman"/>
                <a:sym typeface="Times New Roman"/>
              </a:rPr>
              <a:t> Encoder </a:t>
            </a:r>
            <a:r>
              <a:rPr lang="en-US" sz="1800" b="0" i="0" u="none" strike="noStrike" cap="none" dirty="0" err="1">
                <a:solidFill>
                  <a:srgbClr val="000000"/>
                </a:solidFill>
                <a:latin typeface="Times New Roman"/>
                <a:ea typeface="Times New Roman"/>
                <a:cs typeface="Times New Roman"/>
                <a:sym typeface="Times New Roman"/>
              </a:rPr>
              <a:t>và</a:t>
            </a:r>
            <a:r>
              <a:rPr lang="en-US" sz="1800" b="0" i="0" u="none" strike="noStrike" cap="none" dirty="0">
                <a:solidFill>
                  <a:srgbClr val="000000"/>
                </a:solidFill>
                <a:latin typeface="Times New Roman"/>
                <a:ea typeface="Times New Roman"/>
                <a:cs typeface="Times New Roman"/>
                <a:sym typeface="Times New Roman"/>
              </a:rPr>
              <a:t> Decoder </a:t>
            </a:r>
            <a:r>
              <a:rPr lang="en-US" sz="1800" b="0" i="0" u="none" strike="noStrike" cap="none" dirty="0" err="1">
                <a:solidFill>
                  <a:srgbClr val="000000"/>
                </a:solidFill>
                <a:latin typeface="Times New Roman"/>
                <a:ea typeface="Times New Roman"/>
                <a:cs typeface="Times New Roman"/>
                <a:sym typeface="Times New Roman"/>
              </a:rPr>
              <a:t>sẽ</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khôi</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phục</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lại</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hai</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hình</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ảnh</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khác</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nhau</a:t>
            </a:r>
            <a:endParaRPr sz="16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5" name="Google Shape;335;p13" descr="Graphical user interface, diagram&#10;&#10;Description automatically generated"/>
          <p:cNvPicPr preferRelativeResize="0"/>
          <p:nvPr/>
        </p:nvPicPr>
        <p:blipFill rotWithShape="1">
          <a:blip r:embed="rId3">
            <a:alphaModFix/>
          </a:blip>
          <a:srcRect/>
          <a:stretch/>
        </p:blipFill>
        <p:spPr>
          <a:xfrm>
            <a:off x="2982913" y="2570163"/>
            <a:ext cx="3884612" cy="2084387"/>
          </a:xfrm>
          <a:prstGeom prst="rect">
            <a:avLst/>
          </a:prstGeom>
          <a:noFill/>
          <a:ln>
            <a:noFill/>
          </a:ln>
        </p:spPr>
      </p:pic>
      <p:pic>
        <p:nvPicPr>
          <p:cNvPr id="336" name="Google Shape;336;p13" descr="Graphical user interface, diagram&#10;&#10;Description automatically generated"/>
          <p:cNvPicPr preferRelativeResize="0"/>
          <p:nvPr/>
        </p:nvPicPr>
        <p:blipFill rotWithShape="1">
          <a:blip r:embed="rId4">
            <a:alphaModFix/>
          </a:blip>
          <a:srcRect/>
          <a:stretch/>
        </p:blipFill>
        <p:spPr>
          <a:xfrm>
            <a:off x="2982913" y="650875"/>
            <a:ext cx="3938587" cy="1716088"/>
          </a:xfrm>
          <a:prstGeom prst="rect">
            <a:avLst/>
          </a:prstGeom>
          <a:noFill/>
          <a:ln>
            <a:noFill/>
          </a:ln>
        </p:spPr>
      </p:pic>
      <p:sp>
        <p:nvSpPr>
          <p:cNvPr id="337" name="Google Shape;337;p13"/>
          <p:cNvSpPr txBox="1"/>
          <p:nvPr/>
        </p:nvSpPr>
        <p:spPr>
          <a:xfrm>
            <a:off x="1231900" y="1222375"/>
            <a:ext cx="2017713"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Training Process</a:t>
            </a:r>
            <a:endParaRPr sz="1400" b="1" i="0" u="none" strike="noStrike" cap="none">
              <a:solidFill>
                <a:srgbClr val="000000"/>
              </a:solidFill>
              <a:latin typeface="Times New Roman"/>
              <a:ea typeface="Times New Roman"/>
              <a:cs typeface="Times New Roman"/>
              <a:sym typeface="Times New Roman"/>
            </a:endParaRPr>
          </a:p>
        </p:txBody>
      </p:sp>
      <p:sp>
        <p:nvSpPr>
          <p:cNvPr id="338" name="Google Shape;338;p13"/>
          <p:cNvSpPr txBox="1"/>
          <p:nvPr/>
        </p:nvSpPr>
        <p:spPr>
          <a:xfrm>
            <a:off x="981075" y="3303588"/>
            <a:ext cx="2390775"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Times New Roman"/>
                <a:ea typeface="Times New Roman"/>
                <a:cs typeface="Times New Roman"/>
                <a:sym typeface="Times New Roman"/>
              </a:rPr>
              <a:t>Generating deepfakes</a:t>
            </a:r>
            <a:endParaRPr sz="1400" b="1" i="0" u="none" strike="noStrike" cap="none">
              <a:solidFill>
                <a:srgbClr val="000000"/>
              </a:solidFill>
              <a:latin typeface="Times New Roman"/>
              <a:ea typeface="Times New Roman"/>
              <a:cs typeface="Times New Roman"/>
              <a:sym typeface="Times New Roman"/>
            </a:endParaRPr>
          </a:p>
        </p:txBody>
      </p:sp>
      <p:sp>
        <p:nvSpPr>
          <p:cNvPr id="339" name="Google Shape;339;p13"/>
          <p:cNvSpPr txBox="1"/>
          <p:nvPr/>
        </p:nvSpPr>
        <p:spPr>
          <a:xfrm>
            <a:off x="882650" y="103982"/>
            <a:ext cx="4200525" cy="496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a:solidFill>
                  <a:schemeClr val="accent1"/>
                </a:solidFill>
                <a:latin typeface="Times New Roman"/>
                <a:ea typeface="Times New Roman"/>
                <a:cs typeface="Times New Roman"/>
                <a:sym typeface="Times New Roman"/>
              </a:rPr>
              <a:t>Autoencoders</a:t>
            </a:r>
            <a:endParaRPr sz="2000" b="0" i="0" u="none" strike="noStrike" cap="none">
              <a:solidFill>
                <a:schemeClr val="accent1"/>
              </a:solidFill>
              <a:latin typeface="Times New Roman"/>
              <a:ea typeface="Times New Roman"/>
              <a:cs typeface="Times New Roman"/>
              <a:sym typeface="Times New Roman"/>
            </a:endParaRPr>
          </a:p>
        </p:txBody>
      </p:sp>
      <p:sp>
        <p:nvSpPr>
          <p:cNvPr id="340" name="Google Shape;340;p13"/>
          <p:cNvSpPr txBox="1"/>
          <p:nvPr/>
        </p:nvSpPr>
        <p:spPr>
          <a:xfrm>
            <a:off x="6819900" y="4449763"/>
            <a:ext cx="354013" cy="25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Times New Roman" panose="02020603050405020304" pitchFamily="18" charset="0"/>
                <a:cs typeface="Times New Roman" panose="02020603050405020304" pitchFamily="18" charset="0"/>
                <a:sym typeface="Arial"/>
              </a:rPr>
              <a:t>[1]</a:t>
            </a:r>
            <a:endParaRPr sz="105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41" name="Google Shape;341;p13"/>
          <p:cNvSpPr txBox="1"/>
          <p:nvPr/>
        </p:nvSpPr>
        <p:spPr>
          <a:xfrm>
            <a:off x="478632" y="4808072"/>
            <a:ext cx="6388893"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sng" strike="noStrike" cap="none">
                <a:solidFill>
                  <a:srgbClr val="000000"/>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[1] https://www.alanzucconi.com/2018/03/14/understanding-the-technology-behind-deepfakes/</a:t>
            </a:r>
            <a:endParaRPr sz="1100" b="0" i="0" u="none" strike="noStrike" cap="none">
              <a:solidFill>
                <a:srgbClr val="1C1E21"/>
              </a:solidFill>
              <a:latin typeface="Times New Roman"/>
              <a:ea typeface="Times New Roman"/>
              <a:cs typeface="Times New Roman"/>
              <a:sym typeface="Times New Roman"/>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7" name="Google Shape;347;p14"/>
          <p:cNvSpPr txBox="1"/>
          <p:nvPr/>
        </p:nvSpPr>
        <p:spPr>
          <a:xfrm>
            <a:off x="1185863" y="285750"/>
            <a:ext cx="449995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dirty="0" err="1">
                <a:solidFill>
                  <a:srgbClr val="000000"/>
                </a:solidFill>
                <a:latin typeface="Times New Roman"/>
                <a:ea typeface="Times New Roman"/>
                <a:cs typeface="Times New Roman"/>
                <a:sym typeface="Times New Roman"/>
              </a:rPr>
              <a:t>Cách</a:t>
            </a:r>
            <a:r>
              <a:rPr lang="en-US" sz="2800" b="1" i="0" u="none" strike="noStrike" cap="none" dirty="0">
                <a:solidFill>
                  <a:srgbClr val="000000"/>
                </a:solidFill>
                <a:latin typeface="Times New Roman"/>
                <a:ea typeface="Times New Roman"/>
                <a:cs typeface="Times New Roman"/>
                <a:sym typeface="Times New Roman"/>
              </a:rPr>
              <a:t> </a:t>
            </a:r>
            <a:r>
              <a:rPr lang="en-US" sz="2800" b="1" i="0" u="none" strike="noStrike" cap="none" dirty="0" err="1">
                <a:solidFill>
                  <a:srgbClr val="000000"/>
                </a:solidFill>
                <a:latin typeface="Times New Roman"/>
                <a:ea typeface="Times New Roman"/>
                <a:cs typeface="Times New Roman"/>
                <a:sym typeface="Times New Roman"/>
              </a:rPr>
              <a:t>thức</a:t>
            </a:r>
            <a:r>
              <a:rPr lang="en-US" sz="2800" b="1" i="0" u="none" strike="noStrike" cap="none" dirty="0">
                <a:solidFill>
                  <a:srgbClr val="000000"/>
                </a:solidFill>
                <a:latin typeface="Times New Roman"/>
                <a:ea typeface="Times New Roman"/>
                <a:cs typeface="Times New Roman"/>
                <a:sym typeface="Times New Roman"/>
              </a:rPr>
              <a:t> </a:t>
            </a:r>
            <a:r>
              <a:rPr lang="en-US" sz="2800" b="1" i="0" u="none" strike="noStrike" cap="none" dirty="0" err="1">
                <a:solidFill>
                  <a:srgbClr val="000000"/>
                </a:solidFill>
                <a:latin typeface="Times New Roman"/>
                <a:ea typeface="Times New Roman"/>
                <a:cs typeface="Times New Roman"/>
                <a:sym typeface="Times New Roman"/>
              </a:rPr>
              <a:t>tạo</a:t>
            </a:r>
            <a:r>
              <a:rPr lang="en-US" sz="2800" b="1" i="0" u="none" strike="noStrike" cap="none" dirty="0">
                <a:solidFill>
                  <a:srgbClr val="000000"/>
                </a:solidFill>
                <a:latin typeface="Times New Roman"/>
                <a:ea typeface="Times New Roman"/>
                <a:cs typeface="Times New Roman"/>
                <a:sym typeface="Times New Roman"/>
              </a:rPr>
              <a:t> </a:t>
            </a:r>
            <a:r>
              <a:rPr lang="en-US" sz="2800" b="1" i="0" u="none" strike="noStrike" cap="none" dirty="0" err="1">
                <a:solidFill>
                  <a:srgbClr val="000000"/>
                </a:solidFill>
                <a:latin typeface="Times New Roman"/>
                <a:ea typeface="Times New Roman"/>
                <a:cs typeface="Times New Roman"/>
                <a:sym typeface="Times New Roman"/>
              </a:rPr>
              <a:t>ra</a:t>
            </a:r>
            <a:r>
              <a:rPr lang="en-US" sz="2800" b="1" i="0" u="none" strike="noStrike" cap="none" dirty="0">
                <a:solidFill>
                  <a:srgbClr val="000000"/>
                </a:solidFill>
                <a:latin typeface="Times New Roman"/>
                <a:ea typeface="Times New Roman"/>
                <a:cs typeface="Times New Roman"/>
                <a:sym typeface="Times New Roman"/>
              </a:rPr>
              <a:t> deepfake ?</a:t>
            </a:r>
            <a:endParaRPr dirty="0">
              <a:latin typeface="Times New Roman" panose="02020603050405020304" pitchFamily="18" charset="0"/>
              <a:cs typeface="Times New Roman" panose="02020603050405020304" pitchFamily="18" charset="0"/>
            </a:endParaRPr>
          </a:p>
        </p:txBody>
      </p:sp>
      <p:sp>
        <p:nvSpPr>
          <p:cNvPr id="348" name="Google Shape;348;p14"/>
          <p:cNvSpPr txBox="1"/>
          <p:nvPr/>
        </p:nvSpPr>
        <p:spPr>
          <a:xfrm>
            <a:off x="609600" y="1063625"/>
            <a:ext cx="8534400" cy="2862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Times New Roman"/>
                <a:ea typeface="Times New Roman"/>
                <a:cs typeface="Times New Roman"/>
                <a:sym typeface="Times New Roman"/>
              </a:rPr>
              <a:t>GANs</a:t>
            </a:r>
            <a:r>
              <a:rPr lang="en-US" sz="1800" b="0" i="0" u="none" strike="noStrike" cap="none" dirty="0">
                <a:solidFill>
                  <a:srgbClr val="000000"/>
                </a:solidFill>
                <a:latin typeface="Times New Roman"/>
                <a:ea typeface="Times New Roman"/>
                <a:cs typeface="Times New Roman"/>
                <a:sym typeface="Times New Roman"/>
              </a:rPr>
              <a:t> </a:t>
            </a:r>
            <a:endParaRPr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Times New Roman"/>
                <a:ea typeface="Times New Roman"/>
                <a:cs typeface="Times New Roman"/>
                <a:sym typeface="Times New Roman"/>
              </a:rPr>
              <a:t>GANs bao </a:t>
            </a:r>
            <a:r>
              <a:rPr lang="en-US" sz="1800" b="0" i="0" u="none" strike="noStrike" cap="none" dirty="0" err="1">
                <a:solidFill>
                  <a:srgbClr val="000000"/>
                </a:solidFill>
                <a:latin typeface="Times New Roman"/>
                <a:ea typeface="Times New Roman"/>
                <a:cs typeface="Times New Roman"/>
                <a:sym typeface="Times New Roman"/>
              </a:rPr>
              <a:t>gồm</a:t>
            </a:r>
            <a:r>
              <a:rPr lang="en-US" sz="1800" b="0" i="0" u="none" strike="noStrike" cap="none" dirty="0">
                <a:solidFill>
                  <a:srgbClr val="000000"/>
                </a:solidFill>
                <a:latin typeface="Times New Roman"/>
                <a:ea typeface="Times New Roman"/>
                <a:cs typeface="Times New Roman"/>
                <a:sym typeface="Times New Roman"/>
              </a:rPr>
              <a:t> 2 neural networks </a:t>
            </a:r>
            <a:r>
              <a:rPr lang="en-US" sz="1800" b="0" i="0" u="none" strike="noStrike" cap="none" dirty="0" err="1">
                <a:solidFill>
                  <a:srgbClr val="000000"/>
                </a:solidFill>
                <a:latin typeface="Times New Roman"/>
                <a:ea typeface="Times New Roman"/>
                <a:cs typeface="Times New Roman"/>
                <a:sym typeface="Times New Roman"/>
              </a:rPr>
              <a:t>và</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cùng</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cạnh</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tranh</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lẫn</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nhau</a:t>
            </a:r>
            <a:r>
              <a:rPr lang="en-US" sz="1800" b="0" i="0" u="none" strike="noStrike" cap="none" dirty="0">
                <a:solidFill>
                  <a:srgbClr val="000000"/>
                </a:solidFill>
                <a:latin typeface="Times New Roman"/>
                <a:ea typeface="Times New Roman"/>
                <a:cs typeface="Times New Roman"/>
                <a:sym typeface="Times New Roman"/>
              </a:rPr>
              <a:t>:</a:t>
            </a:r>
            <a:endParaRPr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Times New Roman"/>
                <a:ea typeface="Times New Roman"/>
                <a:cs typeface="Times New Roman"/>
                <a:sym typeface="Times New Roman"/>
              </a:rPr>
              <a:t>Generator</a:t>
            </a:r>
            <a:endParaRPr dirty="0">
              <a:latin typeface="Times New Roman" panose="02020603050405020304" pitchFamily="18" charset="0"/>
              <a:cs typeface="Times New Roman" panose="02020603050405020304" pitchFamily="18" charset="0"/>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Times New Roman"/>
                <a:ea typeface="Times New Roman"/>
                <a:cs typeface="Times New Roman"/>
                <a:sym typeface="Times New Roman"/>
              </a:rPr>
              <a:t>Discriminator</a:t>
            </a:r>
            <a:endParaRPr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Times New Roman"/>
                <a:ea typeface="Times New Roman"/>
                <a:cs typeface="Times New Roman"/>
                <a:sym typeface="Times New Roman"/>
              </a:rPr>
              <a:t>Generator </a:t>
            </a:r>
            <a:r>
              <a:rPr lang="en-US" sz="1800" b="0" i="0" u="none" strike="noStrike" cap="none" dirty="0" err="1">
                <a:solidFill>
                  <a:srgbClr val="000000"/>
                </a:solidFill>
                <a:latin typeface="Times New Roman"/>
                <a:ea typeface="Times New Roman"/>
                <a:cs typeface="Times New Roman"/>
                <a:sym typeface="Times New Roman"/>
              </a:rPr>
              <a:t>cố</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gắng</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tạo</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ra</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dữ</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liệu</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giống</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thật</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nhất</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có</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thể</a:t>
            </a:r>
            <a:r>
              <a:rPr lang="en-US" sz="1800" b="0" i="0" u="none" strike="noStrike" cap="none" dirty="0">
                <a:solidFill>
                  <a:srgbClr val="000000"/>
                </a:solidFill>
                <a:latin typeface="Times New Roman"/>
                <a:ea typeface="Times New Roman"/>
                <a:cs typeface="Times New Roman"/>
                <a:sym typeface="Times New Roman"/>
              </a:rPr>
              <a:t> , </a:t>
            </a:r>
            <a:r>
              <a:rPr lang="en-US" sz="1800" b="0" i="0" u="none" strike="noStrike" cap="none" dirty="0" err="1">
                <a:solidFill>
                  <a:srgbClr val="000000"/>
                </a:solidFill>
                <a:latin typeface="Times New Roman"/>
                <a:ea typeface="Times New Roman"/>
                <a:cs typeface="Times New Roman"/>
                <a:sym typeface="Times New Roman"/>
              </a:rPr>
              <a:t>còn</a:t>
            </a:r>
            <a:r>
              <a:rPr lang="en-US" sz="1800" b="0" i="0" u="none" strike="noStrike" cap="none" dirty="0">
                <a:solidFill>
                  <a:srgbClr val="000000"/>
                </a:solidFill>
                <a:latin typeface="Times New Roman"/>
                <a:ea typeface="Times New Roman"/>
                <a:cs typeface="Times New Roman"/>
                <a:sym typeface="Times New Roman"/>
              </a:rPr>
              <a:t> Discriminator </a:t>
            </a:r>
            <a:r>
              <a:rPr lang="en-US" sz="1800" b="0" i="0" u="none" strike="noStrike" cap="none" dirty="0" err="1">
                <a:solidFill>
                  <a:srgbClr val="000000"/>
                </a:solidFill>
                <a:latin typeface="Times New Roman"/>
                <a:ea typeface="Times New Roman"/>
                <a:cs typeface="Times New Roman"/>
                <a:sym typeface="Times New Roman"/>
              </a:rPr>
              <a:t>cố</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gắng</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phân</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biệt</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dữ</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liệu</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mà</a:t>
            </a:r>
            <a:r>
              <a:rPr lang="en-US" sz="1800" b="0" i="0" u="none" strike="noStrike" cap="none" dirty="0">
                <a:solidFill>
                  <a:srgbClr val="000000"/>
                </a:solidFill>
                <a:latin typeface="Times New Roman"/>
                <a:ea typeface="Times New Roman"/>
                <a:cs typeface="Times New Roman"/>
                <a:sym typeface="Times New Roman"/>
              </a:rPr>
              <a:t> Generator </a:t>
            </a:r>
            <a:r>
              <a:rPr lang="en-US" sz="1800" b="0" i="0" u="none" strike="noStrike" cap="none" dirty="0" err="1">
                <a:solidFill>
                  <a:srgbClr val="000000"/>
                </a:solidFill>
                <a:latin typeface="Times New Roman"/>
                <a:ea typeface="Times New Roman"/>
                <a:cs typeface="Times New Roman"/>
                <a:sym typeface="Times New Roman"/>
              </a:rPr>
              <a:t>đổ</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vào</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và</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chứng</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minh</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nó</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là</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hàng</a:t>
            </a:r>
            <a:r>
              <a:rPr lang="en-US" sz="1800" b="0" i="0" u="none" strike="noStrike" cap="none" dirty="0">
                <a:solidFill>
                  <a:srgbClr val="000000"/>
                </a:solidFill>
                <a:latin typeface="Times New Roman"/>
                <a:ea typeface="Times New Roman"/>
                <a:cs typeface="Times New Roman"/>
                <a:sym typeface="Times New Roman"/>
              </a:rPr>
              <a:t> fake </a:t>
            </a:r>
            <a:r>
              <a:rPr lang="en-US" sz="1800" b="0" i="0" u="none" strike="noStrike" cap="none" dirty="0" err="1">
                <a:solidFill>
                  <a:srgbClr val="000000"/>
                </a:solidFill>
                <a:latin typeface="Times New Roman"/>
                <a:ea typeface="Times New Roman"/>
                <a:cs typeface="Times New Roman"/>
                <a:sym typeface="Times New Roman"/>
              </a:rPr>
              <a:t>sau</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đó</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thông</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báo</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lại</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cho</a:t>
            </a:r>
            <a:r>
              <a:rPr lang="en-US" sz="1800" b="0" i="0" u="none" strike="noStrike" cap="none" dirty="0">
                <a:solidFill>
                  <a:srgbClr val="000000"/>
                </a:solidFill>
                <a:latin typeface="Times New Roman"/>
                <a:ea typeface="Times New Roman"/>
                <a:cs typeface="Times New Roman"/>
                <a:sym typeface="Times New Roman"/>
              </a:rPr>
              <a:t> Generator </a:t>
            </a:r>
            <a:r>
              <a:rPr lang="en-US" sz="1800" b="0" i="0" u="none" strike="noStrike" cap="none" dirty="0" err="1">
                <a:solidFill>
                  <a:srgbClr val="000000"/>
                </a:solidFill>
                <a:latin typeface="Times New Roman"/>
                <a:ea typeface="Times New Roman"/>
                <a:cs typeface="Times New Roman"/>
                <a:sym typeface="Times New Roman"/>
              </a:rPr>
              <a:t>để</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nó</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cải</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thiện</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cứ</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như</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thế</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quá</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trình</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này</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lặp</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đi</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lặp</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lại</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để</a:t>
            </a:r>
            <a:r>
              <a:rPr lang="en-US" sz="1800" b="0" i="0" u="none" strike="noStrike" cap="none" dirty="0">
                <a:solidFill>
                  <a:srgbClr val="000000"/>
                </a:solidFill>
                <a:latin typeface="Times New Roman"/>
                <a:ea typeface="Times New Roman"/>
                <a:cs typeface="Times New Roman"/>
                <a:sym typeface="Times New Roman"/>
              </a:rPr>
              <a:t> generator </a:t>
            </a:r>
            <a:r>
              <a:rPr lang="en-US" sz="1800" b="0" i="0" u="none" strike="noStrike" cap="none" dirty="0" err="1">
                <a:solidFill>
                  <a:srgbClr val="000000"/>
                </a:solidFill>
                <a:latin typeface="Times New Roman"/>
                <a:ea typeface="Times New Roman"/>
                <a:cs typeface="Times New Roman"/>
                <a:sym typeface="Times New Roman"/>
              </a:rPr>
              <a:t>có</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thể</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tạo</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ra</a:t>
            </a:r>
            <a:r>
              <a:rPr lang="en-US" sz="1800" b="0" i="0" u="none" strike="noStrike" cap="none" dirty="0">
                <a:solidFill>
                  <a:srgbClr val="000000"/>
                </a:solidFill>
                <a:latin typeface="Times New Roman"/>
                <a:ea typeface="Times New Roman"/>
                <a:cs typeface="Times New Roman"/>
                <a:sym typeface="Times New Roman"/>
              </a:rPr>
              <a:t> sample </a:t>
            </a:r>
            <a:r>
              <a:rPr lang="en-US" sz="1800" b="0" i="0" u="none" strike="noStrike" cap="none" dirty="0" err="1">
                <a:solidFill>
                  <a:srgbClr val="000000"/>
                </a:solidFill>
                <a:latin typeface="Times New Roman"/>
                <a:ea typeface="Times New Roman"/>
                <a:cs typeface="Times New Roman"/>
                <a:sym typeface="Times New Roman"/>
              </a:rPr>
              <a:t>hoàn</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hảo</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nhất</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mà</a:t>
            </a:r>
            <a:r>
              <a:rPr lang="en-US" sz="1800" b="0" i="0" u="none" strike="noStrike" cap="none" dirty="0">
                <a:solidFill>
                  <a:srgbClr val="000000"/>
                </a:solidFill>
                <a:latin typeface="Times New Roman"/>
                <a:ea typeface="Times New Roman"/>
                <a:cs typeface="Times New Roman"/>
                <a:sym typeface="Times New Roman"/>
              </a:rPr>
              <a:t> Discriminator </a:t>
            </a:r>
            <a:r>
              <a:rPr lang="en-US" sz="1800" b="0" i="0" u="none" strike="noStrike" cap="none" dirty="0" err="1">
                <a:solidFill>
                  <a:srgbClr val="000000"/>
                </a:solidFill>
                <a:latin typeface="Times New Roman"/>
                <a:ea typeface="Times New Roman"/>
                <a:cs typeface="Times New Roman"/>
                <a:sym typeface="Times New Roman"/>
              </a:rPr>
              <a:t>không</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thể</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phân</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biệt</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được</a:t>
            </a:r>
            <a:r>
              <a:rPr lang="en-US" sz="1800" b="0" i="0" u="none" strike="noStrike" cap="none" dirty="0">
                <a:solidFill>
                  <a:srgbClr val="000000"/>
                </a:solidFill>
                <a:latin typeface="Times New Roman"/>
                <a:ea typeface="Times New Roman"/>
                <a:cs typeface="Times New Roman"/>
                <a:sym typeface="Times New Roman"/>
              </a:rPr>
              <a:t>.</a:t>
            </a:r>
            <a:endParaRPr sz="18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15"/>
          <p:cNvPicPr preferRelativeResize="0"/>
          <p:nvPr/>
        </p:nvPicPr>
        <p:blipFill rotWithShape="1">
          <a:blip r:embed="rId3">
            <a:alphaModFix/>
          </a:blip>
          <a:srcRect/>
          <a:stretch/>
        </p:blipFill>
        <p:spPr>
          <a:xfrm>
            <a:off x="821184" y="1051116"/>
            <a:ext cx="7031832" cy="3041267"/>
          </a:xfrm>
          <a:prstGeom prst="rect">
            <a:avLst/>
          </a:prstGeom>
          <a:noFill/>
          <a:ln w="9525" cap="flat" cmpd="sng">
            <a:solidFill>
              <a:schemeClr val="dk1"/>
            </a:solidFill>
            <a:prstDash val="solid"/>
            <a:round/>
            <a:headEnd type="none" w="sm" len="sm"/>
            <a:tailEnd type="none" w="sm" len="sm"/>
          </a:ln>
        </p:spPr>
      </p:pic>
      <p:sp>
        <p:nvSpPr>
          <p:cNvPr id="354" name="Google Shape;354;p15"/>
          <p:cNvSpPr txBox="1"/>
          <p:nvPr/>
        </p:nvSpPr>
        <p:spPr>
          <a:xfrm>
            <a:off x="7853016" y="3871913"/>
            <a:ext cx="38343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[1]</a:t>
            </a:r>
            <a:endParaRPr dirty="0">
              <a:latin typeface="Times New Roman" panose="02020603050405020304" pitchFamily="18" charset="0"/>
              <a:cs typeface="Times New Roman" panose="02020603050405020304" pitchFamily="18" charset="0"/>
            </a:endParaRPr>
          </a:p>
        </p:txBody>
      </p:sp>
      <p:sp>
        <p:nvSpPr>
          <p:cNvPr id="355" name="Google Shape;355;p15"/>
          <p:cNvSpPr txBox="1"/>
          <p:nvPr/>
        </p:nvSpPr>
        <p:spPr>
          <a:xfrm>
            <a:off x="735807" y="391874"/>
            <a:ext cx="46105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rgbClr val="000000"/>
                </a:solidFill>
                <a:latin typeface="Times New Roman"/>
                <a:ea typeface="Times New Roman"/>
                <a:cs typeface="Times New Roman"/>
                <a:sym typeface="Times New Roman"/>
              </a:rPr>
              <a:t>Generative Adversarial Networks</a:t>
            </a:r>
            <a:endParaRPr dirty="0">
              <a:latin typeface="Times New Roman" panose="02020603050405020304" pitchFamily="18" charset="0"/>
              <a:cs typeface="Times New Roman" panose="02020603050405020304" pitchFamily="18" charset="0"/>
            </a:endParaRPr>
          </a:p>
        </p:txBody>
      </p:sp>
      <p:sp>
        <p:nvSpPr>
          <p:cNvPr id="356" name="Google Shape;356;p15"/>
          <p:cNvSpPr txBox="1"/>
          <p:nvPr/>
        </p:nvSpPr>
        <p:spPr>
          <a:xfrm>
            <a:off x="8449468" y="4749800"/>
            <a:ext cx="549275" cy="393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1" i="0" u="none" strike="noStrike" cap="none">
                <a:solidFill>
                  <a:schemeClr val="accent1"/>
                </a:solidFill>
                <a:latin typeface="Times New Roman" panose="02020603050405020304" pitchFamily="18" charset="0"/>
                <a:ea typeface="Source Sans Pro"/>
                <a:cs typeface="Times New Roman" panose="02020603050405020304" pitchFamily="18" charset="0"/>
                <a:sym typeface="Source Sans Pro"/>
              </a:rPr>
              <a:t>14</a:t>
            </a:fld>
            <a:endParaRPr sz="1300" b="1" i="0" u="none" strike="noStrike" cap="none" dirty="0">
              <a:solidFill>
                <a:schemeClr val="accent1"/>
              </a:solidFill>
              <a:latin typeface="Times New Roman" panose="02020603050405020304" pitchFamily="18" charset="0"/>
              <a:ea typeface="Source Sans Pro"/>
              <a:cs typeface="Times New Roman" panose="02020603050405020304" pitchFamily="18" charset="0"/>
              <a:sym typeface="Source Sans Pro"/>
            </a:endParaRPr>
          </a:p>
        </p:txBody>
      </p:sp>
      <p:sp>
        <p:nvSpPr>
          <p:cNvPr id="357" name="Google Shape;357;p15"/>
          <p:cNvSpPr txBox="1"/>
          <p:nvPr/>
        </p:nvSpPr>
        <p:spPr>
          <a:xfrm>
            <a:off x="521494" y="4881890"/>
            <a:ext cx="4224233"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rgbClr val="000000"/>
                </a:solidFill>
                <a:latin typeface="Times New Roman"/>
                <a:ea typeface="Times New Roman"/>
                <a:cs typeface="Times New Roman"/>
                <a:sym typeface="Times New Roman"/>
              </a:rPr>
              <a:t>[1] </a:t>
            </a:r>
            <a:r>
              <a:rPr lang="en-US" sz="1100" b="0" i="0" u="sng" strike="noStrike" cap="none" dirty="0">
                <a:solidFill>
                  <a:srgbClr val="000000"/>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https://kikaben.com/understanding-generative-adversarial-networks</a:t>
            </a:r>
            <a:r>
              <a:rPr lang="en-US" sz="1100" b="0" i="0" u="none" strike="noStrike" cap="none" dirty="0">
                <a:solidFill>
                  <a:srgbClr val="000000"/>
                </a:solidFill>
                <a:latin typeface="Times New Roman"/>
                <a:ea typeface="Times New Roman"/>
                <a:cs typeface="Times New Roman"/>
                <a:sym typeface="Times New Roman"/>
              </a:rPr>
              <a:t>/</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6"/>
          <p:cNvSpPr txBox="1">
            <a:spLocks noGrp="1"/>
          </p:cNvSpPr>
          <p:nvPr>
            <p:ph type="ctrTitle"/>
          </p:nvPr>
        </p:nvSpPr>
        <p:spPr>
          <a:xfrm>
            <a:off x="1600199" y="3050200"/>
            <a:ext cx="5929313" cy="1159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dirty="0" err="1">
                <a:latin typeface="Times New Roman"/>
                <a:ea typeface="Times New Roman"/>
                <a:cs typeface="Times New Roman"/>
                <a:sym typeface="Times New Roman"/>
              </a:rPr>
              <a:t>Phương</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pháp</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phát</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hiện</a:t>
            </a:r>
            <a:r>
              <a:rPr lang="en-US" dirty="0">
                <a:latin typeface="Times New Roman"/>
                <a:ea typeface="Times New Roman"/>
                <a:cs typeface="Times New Roman"/>
                <a:sym typeface="Times New Roman"/>
              </a:rPr>
              <a:t> deepfake</a:t>
            </a:r>
            <a:endParaRPr dirty="0">
              <a:latin typeface="Times New Roman"/>
              <a:ea typeface="Times New Roman"/>
              <a:cs typeface="Times New Roman"/>
              <a:sym typeface="Times New Roman"/>
            </a:endParaRPr>
          </a:p>
        </p:txBody>
      </p:sp>
      <p:sp>
        <p:nvSpPr>
          <p:cNvPr id="363" name="Google Shape;363;p16"/>
          <p:cNvSpPr txBox="1"/>
          <p:nvPr/>
        </p:nvSpPr>
        <p:spPr>
          <a:xfrm>
            <a:off x="3050275" y="47550"/>
            <a:ext cx="2975400" cy="1990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1" i="0" u="none" strike="noStrike" cap="none" dirty="0">
                <a:solidFill>
                  <a:srgbClr val="00ACC3"/>
                </a:solidFill>
                <a:latin typeface="Times New Roman" panose="02020603050405020304" pitchFamily="18" charset="0"/>
                <a:ea typeface="Varela Round"/>
                <a:cs typeface="Times New Roman" panose="02020603050405020304" pitchFamily="18" charset="0"/>
                <a:sym typeface="Varela Round"/>
              </a:rPr>
              <a:t>2</a:t>
            </a:r>
            <a:endParaRPr sz="9600" b="1" i="0" u="none" strike="noStrike" cap="none" dirty="0">
              <a:solidFill>
                <a:srgbClr val="00ACC3"/>
              </a:solidFill>
              <a:latin typeface="Times New Roman" panose="02020603050405020304" pitchFamily="18" charset="0"/>
              <a:ea typeface="Varela Round"/>
              <a:cs typeface="Times New Roman" panose="02020603050405020304" pitchFamily="18" charset="0"/>
              <a:sym typeface="Varela Roun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grpSp>
        <p:nvGrpSpPr>
          <p:cNvPr id="370" name="Google Shape;370;p17"/>
          <p:cNvGrpSpPr/>
          <p:nvPr/>
        </p:nvGrpSpPr>
        <p:grpSpPr>
          <a:xfrm>
            <a:off x="276433" y="1282048"/>
            <a:ext cx="8591133" cy="2089380"/>
            <a:chOff x="6579" y="414782"/>
            <a:chExt cx="8591133" cy="2089380"/>
          </a:xfrm>
        </p:grpSpPr>
        <p:sp>
          <p:nvSpPr>
            <p:cNvPr id="371" name="Google Shape;371;p17"/>
            <p:cNvSpPr/>
            <p:nvPr/>
          </p:nvSpPr>
          <p:spPr>
            <a:xfrm>
              <a:off x="4302146" y="1183823"/>
              <a:ext cx="3509355" cy="145575"/>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00A59C"/>
              </a:solidFill>
              <a:prstDash val="solid"/>
              <a:round/>
              <a:headEnd type="none" w="sm" len="sm"/>
              <a:tailEnd type="none" w="sm" len="sm"/>
            </a:ln>
          </p:spPr>
        </p:sp>
        <p:sp>
          <p:nvSpPr>
            <p:cNvPr id="372" name="Google Shape;372;p17"/>
            <p:cNvSpPr/>
            <p:nvPr/>
          </p:nvSpPr>
          <p:spPr>
            <a:xfrm>
              <a:off x="4302146" y="1183823"/>
              <a:ext cx="1782524" cy="145575"/>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00A59C"/>
              </a:solidFill>
              <a:prstDash val="solid"/>
              <a:round/>
              <a:headEnd type="none" w="sm" len="sm"/>
              <a:tailEnd type="none" w="sm" len="sm"/>
            </a:ln>
          </p:spPr>
        </p:sp>
        <p:sp>
          <p:nvSpPr>
            <p:cNvPr id="373" name="Google Shape;373;p17"/>
            <p:cNvSpPr/>
            <p:nvPr/>
          </p:nvSpPr>
          <p:spPr>
            <a:xfrm>
              <a:off x="4256426" y="1183823"/>
              <a:ext cx="91440" cy="145575"/>
            </a:xfrm>
            <a:custGeom>
              <a:avLst/>
              <a:gdLst/>
              <a:ahLst/>
              <a:cxnLst/>
              <a:rect l="l" t="t" r="r" b="b"/>
              <a:pathLst>
                <a:path w="120000" h="120000" extrusionOk="0">
                  <a:moveTo>
                    <a:pt x="60000" y="0"/>
                  </a:moveTo>
                  <a:lnTo>
                    <a:pt x="60000" y="60000"/>
                  </a:lnTo>
                  <a:lnTo>
                    <a:pt x="140293" y="60000"/>
                  </a:lnTo>
                  <a:lnTo>
                    <a:pt x="140293" y="120000"/>
                  </a:lnTo>
                </a:path>
              </a:pathLst>
            </a:custGeom>
            <a:noFill/>
            <a:ln w="25400" cap="flat" cmpd="sng">
              <a:solidFill>
                <a:srgbClr val="00A59C"/>
              </a:solidFill>
              <a:prstDash val="solid"/>
              <a:round/>
              <a:headEnd type="none" w="sm" len="sm"/>
              <a:tailEnd type="none" w="sm" len="sm"/>
            </a:ln>
          </p:spPr>
        </p:sp>
        <p:sp>
          <p:nvSpPr>
            <p:cNvPr id="374" name="Google Shape;374;p17"/>
            <p:cNvSpPr/>
            <p:nvPr/>
          </p:nvSpPr>
          <p:spPr>
            <a:xfrm>
              <a:off x="2602385" y="1183823"/>
              <a:ext cx="1699760" cy="145575"/>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00A59C"/>
              </a:solidFill>
              <a:prstDash val="solid"/>
              <a:round/>
              <a:headEnd type="none" w="sm" len="sm"/>
              <a:tailEnd type="none" w="sm" len="sm"/>
            </a:ln>
          </p:spPr>
        </p:sp>
        <p:sp>
          <p:nvSpPr>
            <p:cNvPr id="375" name="Google Shape;375;p17"/>
            <p:cNvSpPr/>
            <p:nvPr/>
          </p:nvSpPr>
          <p:spPr>
            <a:xfrm>
              <a:off x="814370" y="1183823"/>
              <a:ext cx="3487775" cy="145575"/>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00A59C"/>
              </a:solidFill>
              <a:prstDash val="solid"/>
              <a:round/>
              <a:headEnd type="none" w="sm" len="sm"/>
              <a:tailEnd type="none" w="sm" len="sm"/>
            </a:ln>
          </p:spPr>
        </p:sp>
        <p:sp>
          <p:nvSpPr>
            <p:cNvPr id="376" name="Google Shape;376;p17"/>
            <p:cNvSpPr/>
            <p:nvPr/>
          </p:nvSpPr>
          <p:spPr>
            <a:xfrm>
              <a:off x="3400496" y="414782"/>
              <a:ext cx="1803299" cy="769040"/>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77" name="Google Shape;377;p17"/>
            <p:cNvSpPr/>
            <p:nvPr/>
          </p:nvSpPr>
          <p:spPr>
            <a:xfrm>
              <a:off x="3400496" y="414782"/>
              <a:ext cx="1803299" cy="769040"/>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78" name="Google Shape;378;p17"/>
            <p:cNvSpPr/>
            <p:nvPr/>
          </p:nvSpPr>
          <p:spPr>
            <a:xfrm>
              <a:off x="2498846" y="553209"/>
              <a:ext cx="3606599" cy="49218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79" name="Google Shape;379;p17"/>
            <p:cNvSpPr txBox="1"/>
            <p:nvPr/>
          </p:nvSpPr>
          <p:spPr>
            <a:xfrm>
              <a:off x="2498846" y="553209"/>
              <a:ext cx="3606599" cy="492186"/>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Phương phát phát hiện deepfake</a:t>
              </a:r>
              <a:endParaRPr sz="2400" b="0" i="0" u="none" strike="noStrike" cap="none">
                <a:solidFill>
                  <a:srgbClr val="000000"/>
                </a:solidFill>
                <a:latin typeface="Times New Roman"/>
                <a:ea typeface="Times New Roman"/>
                <a:cs typeface="Times New Roman"/>
                <a:sym typeface="Times New Roman"/>
              </a:endParaRPr>
            </a:p>
          </p:txBody>
        </p:sp>
        <p:sp>
          <p:nvSpPr>
            <p:cNvPr id="380" name="Google Shape;380;p17"/>
            <p:cNvSpPr/>
            <p:nvPr/>
          </p:nvSpPr>
          <p:spPr>
            <a:xfrm>
              <a:off x="410474" y="1329399"/>
              <a:ext cx="807791" cy="1117375"/>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81" name="Google Shape;381;p17"/>
            <p:cNvSpPr/>
            <p:nvPr/>
          </p:nvSpPr>
          <p:spPr>
            <a:xfrm>
              <a:off x="410474" y="1329399"/>
              <a:ext cx="807791" cy="1117375"/>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82" name="Google Shape;382;p17"/>
            <p:cNvSpPr/>
            <p:nvPr/>
          </p:nvSpPr>
          <p:spPr>
            <a:xfrm>
              <a:off x="6579" y="1530526"/>
              <a:ext cx="1615583" cy="7151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83" name="Google Shape;383;p17"/>
            <p:cNvSpPr txBox="1"/>
            <p:nvPr/>
          </p:nvSpPr>
          <p:spPr>
            <a:xfrm>
              <a:off x="6579" y="1530526"/>
              <a:ext cx="1615583" cy="715120"/>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Phương pháp   General Network</a:t>
              </a:r>
              <a:endParaRPr sz="1400" b="0" i="0" u="none" strike="noStrike" cap="none">
                <a:solidFill>
                  <a:srgbClr val="000000"/>
                </a:solidFill>
                <a:latin typeface="Times New Roman"/>
                <a:ea typeface="Times New Roman"/>
                <a:cs typeface="Times New Roman"/>
                <a:sym typeface="Times New Roman"/>
              </a:endParaRPr>
            </a:p>
          </p:txBody>
        </p:sp>
        <p:sp>
          <p:nvSpPr>
            <p:cNvPr id="384" name="Google Shape;384;p17"/>
            <p:cNvSpPr/>
            <p:nvPr/>
          </p:nvSpPr>
          <p:spPr>
            <a:xfrm>
              <a:off x="2185061" y="1329399"/>
              <a:ext cx="834646" cy="1125863"/>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85" name="Google Shape;385;p17"/>
            <p:cNvSpPr/>
            <p:nvPr/>
          </p:nvSpPr>
          <p:spPr>
            <a:xfrm>
              <a:off x="2185061" y="1329399"/>
              <a:ext cx="834646" cy="1125863"/>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86" name="Google Shape;386;p17"/>
            <p:cNvSpPr/>
            <p:nvPr/>
          </p:nvSpPr>
          <p:spPr>
            <a:xfrm>
              <a:off x="1767738" y="1532054"/>
              <a:ext cx="1669293" cy="7205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87" name="Google Shape;387;p17"/>
            <p:cNvSpPr txBox="1"/>
            <p:nvPr/>
          </p:nvSpPr>
          <p:spPr>
            <a:xfrm>
              <a:off x="1767738" y="1532054"/>
              <a:ext cx="1669293" cy="720552"/>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Phương pháp     Camera Fingerprints</a:t>
              </a:r>
              <a:endParaRPr sz="1400" b="0" i="0" u="none" strike="noStrike" cap="none">
                <a:solidFill>
                  <a:srgbClr val="000000"/>
                </a:solidFill>
                <a:latin typeface="Times New Roman"/>
                <a:ea typeface="Times New Roman"/>
                <a:cs typeface="Times New Roman"/>
                <a:sym typeface="Times New Roman"/>
              </a:endParaRPr>
            </a:p>
          </p:txBody>
        </p:sp>
        <p:sp>
          <p:nvSpPr>
            <p:cNvPr id="388" name="Google Shape;388;p17"/>
            <p:cNvSpPr/>
            <p:nvPr/>
          </p:nvSpPr>
          <p:spPr>
            <a:xfrm>
              <a:off x="3972968" y="1329399"/>
              <a:ext cx="780721" cy="1174763"/>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89" name="Google Shape;389;p17"/>
            <p:cNvSpPr/>
            <p:nvPr/>
          </p:nvSpPr>
          <p:spPr>
            <a:xfrm>
              <a:off x="3972968" y="1329399"/>
              <a:ext cx="780721" cy="1174763"/>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90" name="Google Shape;390;p17"/>
            <p:cNvSpPr/>
            <p:nvPr/>
          </p:nvSpPr>
          <p:spPr>
            <a:xfrm>
              <a:off x="3582607" y="1540856"/>
              <a:ext cx="1561443" cy="7518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91" name="Google Shape;391;p17"/>
            <p:cNvSpPr txBox="1"/>
            <p:nvPr/>
          </p:nvSpPr>
          <p:spPr>
            <a:xfrm>
              <a:off x="3582607" y="1540856"/>
              <a:ext cx="1561443" cy="751848"/>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dirty="0" err="1">
                  <a:solidFill>
                    <a:srgbClr val="000000"/>
                  </a:solidFill>
                  <a:latin typeface="Times New Roman"/>
                  <a:ea typeface="Times New Roman"/>
                  <a:cs typeface="Times New Roman"/>
                  <a:sym typeface="Times New Roman"/>
                </a:rPr>
                <a:t>Phương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pháp</a:t>
              </a:r>
              <a:r>
                <a:rPr lang="en-US" sz="1400" b="0" i="0" u="none" strike="noStrike" cap="none" dirty="0">
                  <a:solidFill>
                    <a:srgbClr val="000000"/>
                  </a:solidFill>
                  <a:latin typeface="Times New Roman"/>
                  <a:ea typeface="Times New Roman"/>
                  <a:cs typeface="Times New Roman"/>
                  <a:sym typeface="Times New Roman"/>
                </a:rPr>
                <a:t> Biological Signals</a:t>
              </a:r>
              <a:endParaRPr dirty="0">
                <a:latin typeface="Times New Roman" panose="02020603050405020304" pitchFamily="18" charset="0"/>
                <a:cs typeface="Times New Roman" panose="02020603050405020304" pitchFamily="18" charset="0"/>
              </a:endParaRPr>
            </a:p>
          </p:txBody>
        </p:sp>
        <p:sp>
          <p:nvSpPr>
            <p:cNvPr id="392" name="Google Shape;392;p17"/>
            <p:cNvSpPr/>
            <p:nvPr/>
          </p:nvSpPr>
          <p:spPr>
            <a:xfrm>
              <a:off x="5687148" y="1329399"/>
              <a:ext cx="795043" cy="1096800"/>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93" name="Google Shape;393;p17"/>
            <p:cNvSpPr/>
            <p:nvPr/>
          </p:nvSpPr>
          <p:spPr>
            <a:xfrm>
              <a:off x="5687148" y="1329399"/>
              <a:ext cx="795043" cy="1096800"/>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94" name="Google Shape;394;p17"/>
            <p:cNvSpPr/>
            <p:nvPr/>
          </p:nvSpPr>
          <p:spPr>
            <a:xfrm>
              <a:off x="5289626" y="1526823"/>
              <a:ext cx="1590087" cy="7019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95" name="Google Shape;395;p17"/>
            <p:cNvSpPr txBox="1"/>
            <p:nvPr/>
          </p:nvSpPr>
          <p:spPr>
            <a:xfrm>
              <a:off x="5289626" y="1526823"/>
              <a:ext cx="1590087" cy="701952"/>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Phương pháp    Visual artifacts</a:t>
              </a:r>
              <a:endParaRPr sz="1400" b="0" i="0" u="none" strike="noStrike" cap="none">
                <a:solidFill>
                  <a:srgbClr val="000000"/>
                </a:solidFill>
                <a:latin typeface="Times New Roman"/>
                <a:ea typeface="Times New Roman"/>
                <a:cs typeface="Times New Roman"/>
                <a:sym typeface="Times New Roman"/>
              </a:endParaRPr>
            </a:p>
          </p:txBody>
        </p:sp>
        <p:sp>
          <p:nvSpPr>
            <p:cNvPr id="396" name="Google Shape;396;p17"/>
            <p:cNvSpPr/>
            <p:nvPr/>
          </p:nvSpPr>
          <p:spPr>
            <a:xfrm>
              <a:off x="7418395" y="1329399"/>
              <a:ext cx="786211" cy="1135541"/>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97" name="Google Shape;397;p17"/>
            <p:cNvSpPr/>
            <p:nvPr/>
          </p:nvSpPr>
          <p:spPr>
            <a:xfrm>
              <a:off x="7418395" y="1329399"/>
              <a:ext cx="786211" cy="1135541"/>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98" name="Google Shape;398;p17"/>
            <p:cNvSpPr/>
            <p:nvPr/>
          </p:nvSpPr>
          <p:spPr>
            <a:xfrm>
              <a:off x="7025289" y="1533796"/>
              <a:ext cx="1572423" cy="7267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99" name="Google Shape;399;p17"/>
            <p:cNvSpPr txBox="1"/>
            <p:nvPr/>
          </p:nvSpPr>
          <p:spPr>
            <a:xfrm>
              <a:off x="7025289" y="1533796"/>
              <a:ext cx="1572423" cy="726746"/>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Phương pháp Temporal consistency-based</a:t>
              </a:r>
              <a:endParaRPr sz="1400" b="0" i="0" u="none" strike="noStrike" cap="none">
                <a:solidFill>
                  <a:srgbClr val="000000"/>
                </a:solidFill>
                <a:latin typeface="Times New Roman"/>
                <a:ea typeface="Times New Roman"/>
                <a:cs typeface="Times New Roman"/>
                <a:sym typeface="Times New Roman"/>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5" name="Google Shape;405;p18"/>
          <p:cNvGrpSpPr/>
          <p:nvPr/>
        </p:nvGrpSpPr>
        <p:grpSpPr>
          <a:xfrm>
            <a:off x="276433" y="932005"/>
            <a:ext cx="8591133" cy="2089380"/>
            <a:chOff x="6579" y="414782"/>
            <a:chExt cx="8591133" cy="2089380"/>
          </a:xfrm>
        </p:grpSpPr>
        <p:sp>
          <p:nvSpPr>
            <p:cNvPr id="406" name="Google Shape;406;p18"/>
            <p:cNvSpPr/>
            <p:nvPr/>
          </p:nvSpPr>
          <p:spPr>
            <a:xfrm>
              <a:off x="4302146" y="1183823"/>
              <a:ext cx="3509355" cy="145575"/>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00A59C"/>
              </a:solidFill>
              <a:prstDash val="solid"/>
              <a:round/>
              <a:headEnd type="none" w="sm" len="sm"/>
              <a:tailEnd type="none" w="sm" len="sm"/>
            </a:ln>
          </p:spPr>
        </p:sp>
        <p:sp>
          <p:nvSpPr>
            <p:cNvPr id="407" name="Google Shape;407;p18"/>
            <p:cNvSpPr/>
            <p:nvPr/>
          </p:nvSpPr>
          <p:spPr>
            <a:xfrm>
              <a:off x="4302146" y="1183823"/>
              <a:ext cx="1782524" cy="145575"/>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00A59C"/>
              </a:solidFill>
              <a:prstDash val="solid"/>
              <a:round/>
              <a:headEnd type="none" w="sm" len="sm"/>
              <a:tailEnd type="none" w="sm" len="sm"/>
            </a:ln>
          </p:spPr>
        </p:sp>
        <p:sp>
          <p:nvSpPr>
            <p:cNvPr id="408" name="Google Shape;408;p18"/>
            <p:cNvSpPr/>
            <p:nvPr/>
          </p:nvSpPr>
          <p:spPr>
            <a:xfrm>
              <a:off x="4256426" y="1183823"/>
              <a:ext cx="91440" cy="145575"/>
            </a:xfrm>
            <a:custGeom>
              <a:avLst/>
              <a:gdLst/>
              <a:ahLst/>
              <a:cxnLst/>
              <a:rect l="l" t="t" r="r" b="b"/>
              <a:pathLst>
                <a:path w="120000" h="120000" extrusionOk="0">
                  <a:moveTo>
                    <a:pt x="60000" y="0"/>
                  </a:moveTo>
                  <a:lnTo>
                    <a:pt x="60000" y="60000"/>
                  </a:lnTo>
                  <a:lnTo>
                    <a:pt x="140293" y="60000"/>
                  </a:lnTo>
                  <a:lnTo>
                    <a:pt x="140293" y="120000"/>
                  </a:lnTo>
                </a:path>
              </a:pathLst>
            </a:custGeom>
            <a:noFill/>
            <a:ln w="25400" cap="flat" cmpd="sng">
              <a:solidFill>
                <a:srgbClr val="00A59C"/>
              </a:solidFill>
              <a:prstDash val="solid"/>
              <a:round/>
              <a:headEnd type="none" w="sm" len="sm"/>
              <a:tailEnd type="none" w="sm" len="sm"/>
            </a:ln>
          </p:spPr>
        </p:sp>
        <p:sp>
          <p:nvSpPr>
            <p:cNvPr id="409" name="Google Shape;409;p18"/>
            <p:cNvSpPr/>
            <p:nvPr/>
          </p:nvSpPr>
          <p:spPr>
            <a:xfrm>
              <a:off x="2602385" y="1183823"/>
              <a:ext cx="1699760" cy="145575"/>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00A59C"/>
              </a:solidFill>
              <a:prstDash val="solid"/>
              <a:round/>
              <a:headEnd type="none" w="sm" len="sm"/>
              <a:tailEnd type="none" w="sm" len="sm"/>
            </a:ln>
          </p:spPr>
        </p:sp>
        <p:sp>
          <p:nvSpPr>
            <p:cNvPr id="410" name="Google Shape;410;p18"/>
            <p:cNvSpPr/>
            <p:nvPr/>
          </p:nvSpPr>
          <p:spPr>
            <a:xfrm>
              <a:off x="814370" y="1183823"/>
              <a:ext cx="3487775" cy="145575"/>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00A59C"/>
              </a:solidFill>
              <a:prstDash val="solid"/>
              <a:round/>
              <a:headEnd type="none" w="sm" len="sm"/>
              <a:tailEnd type="none" w="sm" len="sm"/>
            </a:ln>
          </p:spPr>
        </p:sp>
        <p:sp>
          <p:nvSpPr>
            <p:cNvPr id="411" name="Google Shape;411;p18"/>
            <p:cNvSpPr/>
            <p:nvPr/>
          </p:nvSpPr>
          <p:spPr>
            <a:xfrm>
              <a:off x="3400496" y="414782"/>
              <a:ext cx="1803299" cy="769040"/>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12" name="Google Shape;412;p18"/>
            <p:cNvSpPr/>
            <p:nvPr/>
          </p:nvSpPr>
          <p:spPr>
            <a:xfrm>
              <a:off x="3400496" y="414782"/>
              <a:ext cx="1803299" cy="769040"/>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13" name="Google Shape;413;p18"/>
            <p:cNvSpPr/>
            <p:nvPr/>
          </p:nvSpPr>
          <p:spPr>
            <a:xfrm>
              <a:off x="2498846" y="553209"/>
              <a:ext cx="3606599" cy="49218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14" name="Google Shape;414;p18"/>
            <p:cNvSpPr txBox="1"/>
            <p:nvPr/>
          </p:nvSpPr>
          <p:spPr>
            <a:xfrm>
              <a:off x="2498846" y="553209"/>
              <a:ext cx="3606599" cy="492186"/>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Phương phát phát hiện deepfake</a:t>
              </a:r>
              <a:endParaRPr sz="2400" b="0" i="0" u="none" strike="noStrike" cap="none">
                <a:solidFill>
                  <a:srgbClr val="000000"/>
                </a:solidFill>
                <a:latin typeface="Times New Roman"/>
                <a:ea typeface="Times New Roman"/>
                <a:cs typeface="Times New Roman"/>
                <a:sym typeface="Times New Roman"/>
              </a:endParaRPr>
            </a:p>
          </p:txBody>
        </p:sp>
        <p:sp>
          <p:nvSpPr>
            <p:cNvPr id="415" name="Google Shape;415;p18"/>
            <p:cNvSpPr/>
            <p:nvPr/>
          </p:nvSpPr>
          <p:spPr>
            <a:xfrm>
              <a:off x="410474" y="1329399"/>
              <a:ext cx="807791" cy="1117375"/>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16" name="Google Shape;416;p18"/>
            <p:cNvSpPr/>
            <p:nvPr/>
          </p:nvSpPr>
          <p:spPr>
            <a:xfrm>
              <a:off x="410474" y="1329399"/>
              <a:ext cx="807791" cy="1117375"/>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17" name="Google Shape;417;p18"/>
            <p:cNvSpPr/>
            <p:nvPr/>
          </p:nvSpPr>
          <p:spPr>
            <a:xfrm>
              <a:off x="6579" y="1530526"/>
              <a:ext cx="1615583" cy="7151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18" name="Google Shape;418;p18"/>
            <p:cNvSpPr txBox="1"/>
            <p:nvPr/>
          </p:nvSpPr>
          <p:spPr>
            <a:xfrm>
              <a:off x="6579" y="1530526"/>
              <a:ext cx="1615583" cy="715120"/>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000000"/>
                  </a:solidFill>
                  <a:latin typeface="Times New Roman"/>
                  <a:ea typeface="Times New Roman"/>
                  <a:cs typeface="Times New Roman"/>
                  <a:sym typeface="Times New Roman"/>
                </a:rPr>
                <a:t>Phương pháp General Network</a:t>
              </a:r>
              <a:endParaRPr sz="1400" b="1" i="0" u="none" strike="noStrike" cap="none">
                <a:solidFill>
                  <a:srgbClr val="000000"/>
                </a:solidFill>
                <a:latin typeface="Times New Roman"/>
                <a:ea typeface="Times New Roman"/>
                <a:cs typeface="Times New Roman"/>
                <a:sym typeface="Times New Roman"/>
              </a:endParaRPr>
            </a:p>
          </p:txBody>
        </p:sp>
        <p:sp>
          <p:nvSpPr>
            <p:cNvPr id="419" name="Google Shape;419;p18"/>
            <p:cNvSpPr/>
            <p:nvPr/>
          </p:nvSpPr>
          <p:spPr>
            <a:xfrm>
              <a:off x="2185061" y="1329399"/>
              <a:ext cx="834646" cy="1125863"/>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20" name="Google Shape;420;p18"/>
            <p:cNvSpPr/>
            <p:nvPr/>
          </p:nvSpPr>
          <p:spPr>
            <a:xfrm>
              <a:off x="2185061" y="1329399"/>
              <a:ext cx="834646" cy="1125863"/>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21" name="Google Shape;421;p18"/>
            <p:cNvSpPr/>
            <p:nvPr/>
          </p:nvSpPr>
          <p:spPr>
            <a:xfrm>
              <a:off x="1767738" y="1532054"/>
              <a:ext cx="1669293" cy="7205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22" name="Google Shape;422;p18"/>
            <p:cNvSpPr txBox="1"/>
            <p:nvPr/>
          </p:nvSpPr>
          <p:spPr>
            <a:xfrm>
              <a:off x="1767738" y="1532054"/>
              <a:ext cx="1669293" cy="720552"/>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Phương pháp     Camera Fingerprints</a:t>
              </a:r>
              <a:endParaRPr sz="1400" b="0" i="0" u="none" strike="noStrike" cap="none">
                <a:solidFill>
                  <a:srgbClr val="000000"/>
                </a:solidFill>
                <a:latin typeface="Times New Roman"/>
                <a:ea typeface="Times New Roman"/>
                <a:cs typeface="Times New Roman"/>
                <a:sym typeface="Times New Roman"/>
              </a:endParaRPr>
            </a:p>
          </p:txBody>
        </p:sp>
        <p:sp>
          <p:nvSpPr>
            <p:cNvPr id="423" name="Google Shape;423;p18"/>
            <p:cNvSpPr/>
            <p:nvPr/>
          </p:nvSpPr>
          <p:spPr>
            <a:xfrm>
              <a:off x="3972968" y="1329399"/>
              <a:ext cx="780721" cy="1174763"/>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24" name="Google Shape;424;p18"/>
            <p:cNvSpPr/>
            <p:nvPr/>
          </p:nvSpPr>
          <p:spPr>
            <a:xfrm>
              <a:off x="3972968" y="1329399"/>
              <a:ext cx="780721" cy="1174763"/>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25" name="Google Shape;425;p18"/>
            <p:cNvSpPr/>
            <p:nvPr/>
          </p:nvSpPr>
          <p:spPr>
            <a:xfrm>
              <a:off x="3582607" y="1540856"/>
              <a:ext cx="1561443" cy="7518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26" name="Google Shape;426;p18"/>
            <p:cNvSpPr txBox="1"/>
            <p:nvPr/>
          </p:nvSpPr>
          <p:spPr>
            <a:xfrm>
              <a:off x="3582607" y="1540856"/>
              <a:ext cx="1561443" cy="751848"/>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dirty="0" err="1">
                  <a:solidFill>
                    <a:srgbClr val="000000"/>
                  </a:solidFill>
                  <a:latin typeface="Times New Roman"/>
                  <a:ea typeface="Times New Roman"/>
                  <a:cs typeface="Times New Roman"/>
                  <a:sym typeface="Times New Roman"/>
                </a:rPr>
                <a:t>Phương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pháp</a:t>
              </a:r>
              <a:r>
                <a:rPr lang="en-US" sz="1400" b="0" i="0" u="none" strike="noStrike" cap="none" dirty="0">
                  <a:solidFill>
                    <a:srgbClr val="000000"/>
                  </a:solidFill>
                  <a:latin typeface="Times New Roman"/>
                  <a:ea typeface="Times New Roman"/>
                  <a:cs typeface="Times New Roman"/>
                  <a:sym typeface="Times New Roman"/>
                </a:rPr>
                <a:t> Biological Signals</a:t>
              </a:r>
              <a:endParaRPr dirty="0">
                <a:latin typeface="Times New Roman" panose="02020603050405020304" pitchFamily="18" charset="0"/>
                <a:cs typeface="Times New Roman" panose="02020603050405020304" pitchFamily="18" charset="0"/>
              </a:endParaRPr>
            </a:p>
          </p:txBody>
        </p:sp>
        <p:sp>
          <p:nvSpPr>
            <p:cNvPr id="427" name="Google Shape;427;p18"/>
            <p:cNvSpPr/>
            <p:nvPr/>
          </p:nvSpPr>
          <p:spPr>
            <a:xfrm>
              <a:off x="5687148" y="1329399"/>
              <a:ext cx="795043" cy="1096800"/>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28" name="Google Shape;428;p18"/>
            <p:cNvSpPr/>
            <p:nvPr/>
          </p:nvSpPr>
          <p:spPr>
            <a:xfrm>
              <a:off x="5687148" y="1329399"/>
              <a:ext cx="795043" cy="1096800"/>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29" name="Google Shape;429;p18"/>
            <p:cNvSpPr/>
            <p:nvPr/>
          </p:nvSpPr>
          <p:spPr>
            <a:xfrm>
              <a:off x="5289626" y="1526823"/>
              <a:ext cx="1590087" cy="7019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30" name="Google Shape;430;p18"/>
            <p:cNvSpPr txBox="1"/>
            <p:nvPr/>
          </p:nvSpPr>
          <p:spPr>
            <a:xfrm>
              <a:off x="5289626" y="1526823"/>
              <a:ext cx="1590087" cy="701952"/>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Phương pháp    Visual artifacts</a:t>
              </a:r>
              <a:endParaRPr sz="1400" b="0" i="0" u="none" strike="noStrike" cap="none">
                <a:solidFill>
                  <a:srgbClr val="000000"/>
                </a:solidFill>
                <a:latin typeface="Times New Roman"/>
                <a:ea typeface="Times New Roman"/>
                <a:cs typeface="Times New Roman"/>
                <a:sym typeface="Times New Roman"/>
              </a:endParaRPr>
            </a:p>
          </p:txBody>
        </p:sp>
        <p:sp>
          <p:nvSpPr>
            <p:cNvPr id="431" name="Google Shape;431;p18"/>
            <p:cNvSpPr/>
            <p:nvPr/>
          </p:nvSpPr>
          <p:spPr>
            <a:xfrm>
              <a:off x="7418395" y="1329399"/>
              <a:ext cx="786211" cy="1135541"/>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32" name="Google Shape;432;p18"/>
            <p:cNvSpPr/>
            <p:nvPr/>
          </p:nvSpPr>
          <p:spPr>
            <a:xfrm>
              <a:off x="7418395" y="1329399"/>
              <a:ext cx="786211" cy="1135541"/>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33" name="Google Shape;433;p18"/>
            <p:cNvSpPr/>
            <p:nvPr/>
          </p:nvSpPr>
          <p:spPr>
            <a:xfrm>
              <a:off x="7025289" y="1533796"/>
              <a:ext cx="1572423" cy="7267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34" name="Google Shape;434;p18"/>
            <p:cNvSpPr txBox="1"/>
            <p:nvPr/>
          </p:nvSpPr>
          <p:spPr>
            <a:xfrm>
              <a:off x="7025289" y="1533796"/>
              <a:ext cx="1572423" cy="726746"/>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Phương pháp Temporal consistency-based</a:t>
              </a:r>
              <a:endParaRPr sz="1400" b="0" i="0" u="none" strike="noStrike" cap="none">
                <a:solidFill>
                  <a:srgbClr val="000000"/>
                </a:solidFill>
                <a:latin typeface="Times New Roman"/>
                <a:ea typeface="Times New Roman"/>
                <a:cs typeface="Times New Roman"/>
                <a:sym typeface="Times New Roman"/>
              </a:endParaRPr>
            </a:p>
          </p:txBody>
        </p:sp>
      </p:grpSp>
      <p:sp>
        <p:nvSpPr>
          <p:cNvPr id="435" name="Google Shape;435;p18"/>
          <p:cNvSpPr txBox="1"/>
          <p:nvPr/>
        </p:nvSpPr>
        <p:spPr>
          <a:xfrm>
            <a:off x="1668861" y="3436168"/>
            <a:ext cx="62760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Ở phương pháp này, thì ta sẽ sử dụng neural network để phát hiện</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grpSp>
        <p:nvGrpSpPr>
          <p:cNvPr id="441" name="Google Shape;441;p19"/>
          <p:cNvGrpSpPr/>
          <p:nvPr/>
        </p:nvGrpSpPr>
        <p:grpSpPr>
          <a:xfrm>
            <a:off x="276432" y="881998"/>
            <a:ext cx="8591133" cy="2089380"/>
            <a:chOff x="6579" y="414782"/>
            <a:chExt cx="8591133" cy="2089380"/>
          </a:xfrm>
        </p:grpSpPr>
        <p:sp>
          <p:nvSpPr>
            <p:cNvPr id="442" name="Google Shape;442;p19"/>
            <p:cNvSpPr/>
            <p:nvPr/>
          </p:nvSpPr>
          <p:spPr>
            <a:xfrm>
              <a:off x="4302146" y="1183823"/>
              <a:ext cx="3509355" cy="145575"/>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00A59C"/>
              </a:solidFill>
              <a:prstDash val="solid"/>
              <a:round/>
              <a:headEnd type="none" w="sm" len="sm"/>
              <a:tailEnd type="none" w="sm" len="sm"/>
            </a:ln>
          </p:spPr>
        </p:sp>
        <p:sp>
          <p:nvSpPr>
            <p:cNvPr id="443" name="Google Shape;443;p19"/>
            <p:cNvSpPr/>
            <p:nvPr/>
          </p:nvSpPr>
          <p:spPr>
            <a:xfrm>
              <a:off x="4302146" y="1183823"/>
              <a:ext cx="1782524" cy="145575"/>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00A59C"/>
              </a:solidFill>
              <a:prstDash val="solid"/>
              <a:round/>
              <a:headEnd type="none" w="sm" len="sm"/>
              <a:tailEnd type="none" w="sm" len="sm"/>
            </a:ln>
          </p:spPr>
        </p:sp>
        <p:sp>
          <p:nvSpPr>
            <p:cNvPr id="444" name="Google Shape;444;p19"/>
            <p:cNvSpPr/>
            <p:nvPr/>
          </p:nvSpPr>
          <p:spPr>
            <a:xfrm>
              <a:off x="4256426" y="1183823"/>
              <a:ext cx="91440" cy="145575"/>
            </a:xfrm>
            <a:custGeom>
              <a:avLst/>
              <a:gdLst/>
              <a:ahLst/>
              <a:cxnLst/>
              <a:rect l="l" t="t" r="r" b="b"/>
              <a:pathLst>
                <a:path w="120000" h="120000" extrusionOk="0">
                  <a:moveTo>
                    <a:pt x="60000" y="0"/>
                  </a:moveTo>
                  <a:lnTo>
                    <a:pt x="60000" y="60000"/>
                  </a:lnTo>
                  <a:lnTo>
                    <a:pt x="140293" y="60000"/>
                  </a:lnTo>
                  <a:lnTo>
                    <a:pt x="140293" y="120000"/>
                  </a:lnTo>
                </a:path>
              </a:pathLst>
            </a:custGeom>
            <a:noFill/>
            <a:ln w="25400" cap="flat" cmpd="sng">
              <a:solidFill>
                <a:srgbClr val="00A59C"/>
              </a:solidFill>
              <a:prstDash val="solid"/>
              <a:round/>
              <a:headEnd type="none" w="sm" len="sm"/>
              <a:tailEnd type="none" w="sm" len="sm"/>
            </a:ln>
          </p:spPr>
        </p:sp>
        <p:sp>
          <p:nvSpPr>
            <p:cNvPr id="445" name="Google Shape;445;p19"/>
            <p:cNvSpPr/>
            <p:nvPr/>
          </p:nvSpPr>
          <p:spPr>
            <a:xfrm>
              <a:off x="2602385" y="1183823"/>
              <a:ext cx="1699760" cy="145575"/>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00A59C"/>
              </a:solidFill>
              <a:prstDash val="solid"/>
              <a:round/>
              <a:headEnd type="none" w="sm" len="sm"/>
              <a:tailEnd type="none" w="sm" len="sm"/>
            </a:ln>
          </p:spPr>
        </p:sp>
        <p:sp>
          <p:nvSpPr>
            <p:cNvPr id="446" name="Google Shape;446;p19"/>
            <p:cNvSpPr/>
            <p:nvPr/>
          </p:nvSpPr>
          <p:spPr>
            <a:xfrm>
              <a:off x="814370" y="1183823"/>
              <a:ext cx="3487775" cy="145575"/>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00A59C"/>
              </a:solidFill>
              <a:prstDash val="solid"/>
              <a:round/>
              <a:headEnd type="none" w="sm" len="sm"/>
              <a:tailEnd type="none" w="sm" len="sm"/>
            </a:ln>
          </p:spPr>
        </p:sp>
        <p:sp>
          <p:nvSpPr>
            <p:cNvPr id="447" name="Google Shape;447;p19"/>
            <p:cNvSpPr/>
            <p:nvPr/>
          </p:nvSpPr>
          <p:spPr>
            <a:xfrm>
              <a:off x="3400496" y="414782"/>
              <a:ext cx="1803299" cy="769040"/>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48" name="Google Shape;448;p19"/>
            <p:cNvSpPr/>
            <p:nvPr/>
          </p:nvSpPr>
          <p:spPr>
            <a:xfrm>
              <a:off x="3400496" y="414782"/>
              <a:ext cx="1803299" cy="769040"/>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49" name="Google Shape;449;p19"/>
            <p:cNvSpPr/>
            <p:nvPr/>
          </p:nvSpPr>
          <p:spPr>
            <a:xfrm>
              <a:off x="2498846" y="553209"/>
              <a:ext cx="3606599" cy="49218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50" name="Google Shape;450;p19"/>
            <p:cNvSpPr txBox="1"/>
            <p:nvPr/>
          </p:nvSpPr>
          <p:spPr>
            <a:xfrm>
              <a:off x="2498846" y="553209"/>
              <a:ext cx="3606599" cy="492186"/>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Phương phát phát hiện deepfake</a:t>
              </a:r>
              <a:endParaRPr sz="2400" b="0" i="0" u="none" strike="noStrike" cap="none">
                <a:solidFill>
                  <a:srgbClr val="000000"/>
                </a:solidFill>
                <a:latin typeface="Times New Roman"/>
                <a:ea typeface="Times New Roman"/>
                <a:cs typeface="Times New Roman"/>
                <a:sym typeface="Times New Roman"/>
              </a:endParaRPr>
            </a:p>
          </p:txBody>
        </p:sp>
        <p:sp>
          <p:nvSpPr>
            <p:cNvPr id="451" name="Google Shape;451;p19"/>
            <p:cNvSpPr/>
            <p:nvPr/>
          </p:nvSpPr>
          <p:spPr>
            <a:xfrm>
              <a:off x="410474" y="1329399"/>
              <a:ext cx="807791" cy="1117375"/>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52" name="Google Shape;452;p19"/>
            <p:cNvSpPr/>
            <p:nvPr/>
          </p:nvSpPr>
          <p:spPr>
            <a:xfrm>
              <a:off x="410474" y="1329399"/>
              <a:ext cx="807791" cy="1117375"/>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53" name="Google Shape;453;p19"/>
            <p:cNvSpPr/>
            <p:nvPr/>
          </p:nvSpPr>
          <p:spPr>
            <a:xfrm>
              <a:off x="6579" y="1530526"/>
              <a:ext cx="1615583" cy="7151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54" name="Google Shape;454;p19"/>
            <p:cNvSpPr txBox="1"/>
            <p:nvPr/>
          </p:nvSpPr>
          <p:spPr>
            <a:xfrm>
              <a:off x="6579" y="1530526"/>
              <a:ext cx="1615583" cy="715120"/>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Phương pháp General Network</a:t>
              </a:r>
              <a:endParaRPr sz="1400" b="0" i="0" u="none" strike="noStrike" cap="none">
                <a:solidFill>
                  <a:srgbClr val="000000"/>
                </a:solidFill>
                <a:latin typeface="Times New Roman"/>
                <a:ea typeface="Times New Roman"/>
                <a:cs typeface="Times New Roman"/>
                <a:sym typeface="Times New Roman"/>
              </a:endParaRPr>
            </a:p>
          </p:txBody>
        </p:sp>
        <p:sp>
          <p:nvSpPr>
            <p:cNvPr id="455" name="Google Shape;455;p19"/>
            <p:cNvSpPr/>
            <p:nvPr/>
          </p:nvSpPr>
          <p:spPr>
            <a:xfrm>
              <a:off x="2185061" y="1329399"/>
              <a:ext cx="834646" cy="1125863"/>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56" name="Google Shape;456;p19"/>
            <p:cNvSpPr/>
            <p:nvPr/>
          </p:nvSpPr>
          <p:spPr>
            <a:xfrm>
              <a:off x="2185061" y="1329399"/>
              <a:ext cx="834646" cy="1125863"/>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57" name="Google Shape;457;p19"/>
            <p:cNvSpPr/>
            <p:nvPr/>
          </p:nvSpPr>
          <p:spPr>
            <a:xfrm>
              <a:off x="1767738" y="1532054"/>
              <a:ext cx="1669293" cy="7205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58" name="Google Shape;458;p19"/>
            <p:cNvSpPr txBox="1"/>
            <p:nvPr/>
          </p:nvSpPr>
          <p:spPr>
            <a:xfrm>
              <a:off x="1767738" y="1532054"/>
              <a:ext cx="1669293" cy="720552"/>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000000"/>
                  </a:solidFill>
                  <a:latin typeface="Times New Roman"/>
                  <a:ea typeface="Times New Roman"/>
                  <a:cs typeface="Times New Roman"/>
                  <a:sym typeface="Times New Roman"/>
                </a:rPr>
                <a:t>Phương pháp     Camera Fingerprints</a:t>
              </a:r>
              <a:endParaRPr sz="1400" b="1" i="0" u="none" strike="noStrike" cap="none">
                <a:solidFill>
                  <a:srgbClr val="000000"/>
                </a:solidFill>
                <a:latin typeface="Times New Roman"/>
                <a:ea typeface="Times New Roman"/>
                <a:cs typeface="Times New Roman"/>
                <a:sym typeface="Times New Roman"/>
              </a:endParaRPr>
            </a:p>
          </p:txBody>
        </p:sp>
        <p:sp>
          <p:nvSpPr>
            <p:cNvPr id="459" name="Google Shape;459;p19"/>
            <p:cNvSpPr/>
            <p:nvPr/>
          </p:nvSpPr>
          <p:spPr>
            <a:xfrm>
              <a:off x="3972968" y="1329399"/>
              <a:ext cx="780721" cy="1174763"/>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60" name="Google Shape;460;p19"/>
            <p:cNvSpPr/>
            <p:nvPr/>
          </p:nvSpPr>
          <p:spPr>
            <a:xfrm>
              <a:off x="3972968" y="1329399"/>
              <a:ext cx="780721" cy="1174763"/>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61" name="Google Shape;461;p19"/>
            <p:cNvSpPr/>
            <p:nvPr/>
          </p:nvSpPr>
          <p:spPr>
            <a:xfrm>
              <a:off x="3582607" y="1540856"/>
              <a:ext cx="1561443" cy="7518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62" name="Google Shape;462;p19"/>
            <p:cNvSpPr txBox="1"/>
            <p:nvPr/>
          </p:nvSpPr>
          <p:spPr>
            <a:xfrm>
              <a:off x="3582607" y="1540856"/>
              <a:ext cx="1561443" cy="751848"/>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dirty="0" err="1">
                  <a:solidFill>
                    <a:srgbClr val="000000"/>
                  </a:solidFill>
                  <a:latin typeface="Times New Roman"/>
                  <a:ea typeface="Times New Roman"/>
                  <a:cs typeface="Times New Roman"/>
                  <a:sym typeface="Times New Roman"/>
                </a:rPr>
                <a:t>Phương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pháp</a:t>
              </a:r>
              <a:r>
                <a:rPr lang="en-US" sz="1400" b="0" i="0" u="none" strike="noStrike" cap="none" dirty="0">
                  <a:solidFill>
                    <a:srgbClr val="000000"/>
                  </a:solidFill>
                  <a:latin typeface="Times New Roman"/>
                  <a:ea typeface="Times New Roman"/>
                  <a:cs typeface="Times New Roman"/>
                  <a:sym typeface="Times New Roman"/>
                </a:rPr>
                <a:t> Biological Signals</a:t>
              </a:r>
              <a:endParaRPr dirty="0">
                <a:latin typeface="Times New Roman" panose="02020603050405020304" pitchFamily="18" charset="0"/>
                <a:cs typeface="Times New Roman" panose="02020603050405020304" pitchFamily="18" charset="0"/>
              </a:endParaRPr>
            </a:p>
          </p:txBody>
        </p:sp>
        <p:sp>
          <p:nvSpPr>
            <p:cNvPr id="463" name="Google Shape;463;p19"/>
            <p:cNvSpPr/>
            <p:nvPr/>
          </p:nvSpPr>
          <p:spPr>
            <a:xfrm>
              <a:off x="5687148" y="1329399"/>
              <a:ext cx="795043" cy="1096800"/>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64" name="Google Shape;464;p19"/>
            <p:cNvSpPr/>
            <p:nvPr/>
          </p:nvSpPr>
          <p:spPr>
            <a:xfrm>
              <a:off x="5687148" y="1329399"/>
              <a:ext cx="795043" cy="1096800"/>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65" name="Google Shape;465;p19"/>
            <p:cNvSpPr/>
            <p:nvPr/>
          </p:nvSpPr>
          <p:spPr>
            <a:xfrm>
              <a:off x="5289626" y="1526823"/>
              <a:ext cx="1590087" cy="7019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66" name="Google Shape;466;p19"/>
            <p:cNvSpPr txBox="1"/>
            <p:nvPr/>
          </p:nvSpPr>
          <p:spPr>
            <a:xfrm>
              <a:off x="5289626" y="1526823"/>
              <a:ext cx="1590087" cy="701952"/>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Phương pháp    Visual artifacts</a:t>
              </a:r>
              <a:endParaRPr sz="1400" b="0" i="0" u="none" strike="noStrike" cap="none">
                <a:solidFill>
                  <a:srgbClr val="000000"/>
                </a:solidFill>
                <a:latin typeface="Times New Roman"/>
                <a:ea typeface="Times New Roman"/>
                <a:cs typeface="Times New Roman"/>
                <a:sym typeface="Times New Roman"/>
              </a:endParaRPr>
            </a:p>
          </p:txBody>
        </p:sp>
        <p:sp>
          <p:nvSpPr>
            <p:cNvPr id="467" name="Google Shape;467;p19"/>
            <p:cNvSpPr/>
            <p:nvPr/>
          </p:nvSpPr>
          <p:spPr>
            <a:xfrm>
              <a:off x="7418395" y="1329399"/>
              <a:ext cx="786211" cy="1135541"/>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68" name="Google Shape;468;p19"/>
            <p:cNvSpPr/>
            <p:nvPr/>
          </p:nvSpPr>
          <p:spPr>
            <a:xfrm>
              <a:off x="7418395" y="1329399"/>
              <a:ext cx="786211" cy="1135541"/>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69" name="Google Shape;469;p19"/>
            <p:cNvSpPr/>
            <p:nvPr/>
          </p:nvSpPr>
          <p:spPr>
            <a:xfrm>
              <a:off x="7025289" y="1533796"/>
              <a:ext cx="1572423" cy="7267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70" name="Google Shape;470;p19"/>
            <p:cNvSpPr txBox="1"/>
            <p:nvPr/>
          </p:nvSpPr>
          <p:spPr>
            <a:xfrm>
              <a:off x="7025289" y="1533796"/>
              <a:ext cx="1572423" cy="726746"/>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Phương pháp Temporal consistency-based</a:t>
              </a:r>
              <a:endParaRPr sz="1400" b="0" i="0" u="none" strike="noStrike" cap="none">
                <a:solidFill>
                  <a:srgbClr val="000000"/>
                </a:solidFill>
                <a:latin typeface="Times New Roman"/>
                <a:ea typeface="Times New Roman"/>
                <a:cs typeface="Times New Roman"/>
                <a:sym typeface="Times New Roman"/>
              </a:endParaRPr>
            </a:p>
          </p:txBody>
        </p:sp>
      </p:grpSp>
      <p:sp>
        <p:nvSpPr>
          <p:cNvPr id="471" name="Google Shape;471;p19"/>
          <p:cNvSpPr txBox="1"/>
          <p:nvPr/>
        </p:nvSpPr>
        <p:spPr>
          <a:xfrm>
            <a:off x="782962" y="3547702"/>
            <a:ext cx="7578073"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dirty="0">
                <a:solidFill>
                  <a:srgbClr val="000000"/>
                </a:solidFill>
                <a:latin typeface="Times New Roman"/>
                <a:ea typeface="Times New Roman"/>
                <a:cs typeface="Times New Roman"/>
                <a:sym typeface="Times New Roman"/>
              </a:rPr>
              <a:t>Do </a:t>
            </a:r>
            <a:r>
              <a:rPr lang="en-US" sz="1600" b="0" i="0" u="none" strike="noStrike" cap="none" dirty="0" err="1">
                <a:solidFill>
                  <a:srgbClr val="000000"/>
                </a:solidFill>
                <a:latin typeface="Times New Roman"/>
                <a:ea typeface="Times New Roman"/>
                <a:cs typeface="Times New Roman"/>
                <a:sym typeface="Times New Roman"/>
              </a:rPr>
              <a:t>quá</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trình</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tái</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tạo</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lại</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bức</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ảnh</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hoặc</a:t>
            </a:r>
            <a:r>
              <a:rPr lang="en-US" sz="1600" b="0" i="0" u="none" strike="noStrike" cap="none" dirty="0">
                <a:solidFill>
                  <a:srgbClr val="000000"/>
                </a:solidFill>
                <a:latin typeface="Times New Roman"/>
                <a:ea typeface="Times New Roman"/>
                <a:cs typeface="Times New Roman"/>
                <a:sym typeface="Times New Roman"/>
              </a:rPr>
              <a:t> video, </a:t>
            </a:r>
            <a:r>
              <a:rPr lang="en-US" sz="1600" b="0" i="0" u="none" strike="noStrike" cap="none" dirty="0" err="1">
                <a:solidFill>
                  <a:srgbClr val="000000"/>
                </a:solidFill>
                <a:latin typeface="Times New Roman"/>
                <a:ea typeface="Times New Roman"/>
                <a:cs typeface="Times New Roman"/>
                <a:sym typeface="Times New Roman"/>
              </a:rPr>
              <a:t>các</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thiết</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bị</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sẽ</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để</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lại</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các</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dấu</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vết</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khác</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nhau</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trong</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hình</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ảnh</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hoặc</a:t>
            </a:r>
            <a:r>
              <a:rPr lang="en-US" sz="1600" b="0" i="0" u="none" strike="noStrike" cap="none" dirty="0">
                <a:solidFill>
                  <a:srgbClr val="000000"/>
                </a:solidFill>
                <a:latin typeface="Times New Roman"/>
                <a:ea typeface="Times New Roman"/>
                <a:cs typeface="Times New Roman"/>
                <a:sym typeface="Times New Roman"/>
              </a:rPr>
              <a:t> video. </a:t>
            </a:r>
            <a:r>
              <a:rPr lang="en-US" sz="1600" b="0" i="0" u="none" strike="noStrike" cap="none" dirty="0" err="1">
                <a:solidFill>
                  <a:srgbClr val="000000"/>
                </a:solidFill>
                <a:latin typeface="Times New Roman"/>
                <a:ea typeface="Times New Roman"/>
                <a:cs typeface="Times New Roman"/>
                <a:sym typeface="Times New Roman"/>
              </a:rPr>
              <a:t>Đồng</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thới</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thì</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ảnh</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nền</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và</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khuôn</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mặt</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sẽ</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đến</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từ</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các</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thiết</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bị</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khác</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nhau</a:t>
            </a:r>
            <a:r>
              <a:rPr lang="en-US" sz="1600" b="0" i="0" u="none" strike="noStrike" cap="none" dirty="0">
                <a:solidFill>
                  <a:srgbClr val="000000"/>
                </a:solidFill>
                <a:latin typeface="Times New Roman"/>
                <a:ea typeface="Times New Roman"/>
                <a:cs typeface="Times New Roman"/>
                <a:sym typeface="Times New Roman"/>
              </a:rPr>
              <a:t>. Do </a:t>
            </a:r>
            <a:r>
              <a:rPr lang="en-US" sz="1600" b="0" i="0" u="none" strike="noStrike" cap="none" dirty="0" err="1">
                <a:solidFill>
                  <a:srgbClr val="000000"/>
                </a:solidFill>
                <a:latin typeface="Times New Roman"/>
                <a:ea typeface="Times New Roman"/>
                <a:cs typeface="Times New Roman"/>
                <a:sym typeface="Times New Roman"/>
              </a:rPr>
              <a:t>đó</a:t>
            </a:r>
            <a:r>
              <a:rPr lang="en-US" sz="1600" b="0" i="0" u="none" strike="noStrike" cap="none" dirty="0">
                <a:solidFill>
                  <a:srgbClr val="000000"/>
                </a:solidFill>
                <a:latin typeface="Times New Roman"/>
                <a:ea typeface="Times New Roman"/>
                <a:cs typeface="Times New Roman"/>
                <a:sym typeface="Times New Roman"/>
              </a:rPr>
              <a:t> ta </a:t>
            </a:r>
            <a:r>
              <a:rPr lang="en-US" sz="1600" b="0" i="0" u="none" strike="noStrike" cap="none" dirty="0" err="1">
                <a:solidFill>
                  <a:srgbClr val="000000"/>
                </a:solidFill>
                <a:latin typeface="Times New Roman"/>
                <a:ea typeface="Times New Roman"/>
                <a:cs typeface="Times New Roman"/>
                <a:sym typeface="Times New Roman"/>
              </a:rPr>
              <a:t>có</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thể</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nhận</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dạng</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được</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bằng</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việc</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sử</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dụng</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dấu</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vết</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này</a:t>
            </a:r>
            <a:r>
              <a:rPr lang="en-US" sz="1600" b="0" i="0" u="none" strike="noStrike" cap="none" dirty="0">
                <a:solidFill>
                  <a:srgbClr val="000000"/>
                </a:solidFill>
                <a:latin typeface="Times New Roman"/>
                <a:ea typeface="Times New Roman"/>
                <a:cs typeface="Times New Roman"/>
                <a:sym typeface="Times New Roman"/>
              </a:rPr>
              <a:t>.</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grpSp>
        <p:nvGrpSpPr>
          <p:cNvPr id="477" name="Google Shape;477;p20"/>
          <p:cNvGrpSpPr/>
          <p:nvPr/>
        </p:nvGrpSpPr>
        <p:grpSpPr>
          <a:xfrm>
            <a:off x="276432" y="817704"/>
            <a:ext cx="8591133" cy="2089380"/>
            <a:chOff x="6579" y="414782"/>
            <a:chExt cx="8591133" cy="2089380"/>
          </a:xfrm>
        </p:grpSpPr>
        <p:sp>
          <p:nvSpPr>
            <p:cNvPr id="478" name="Google Shape;478;p20"/>
            <p:cNvSpPr/>
            <p:nvPr/>
          </p:nvSpPr>
          <p:spPr>
            <a:xfrm>
              <a:off x="4302146" y="1183823"/>
              <a:ext cx="3509355" cy="145575"/>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00A59C"/>
              </a:solidFill>
              <a:prstDash val="solid"/>
              <a:round/>
              <a:headEnd type="none" w="sm" len="sm"/>
              <a:tailEnd type="none" w="sm" len="sm"/>
            </a:ln>
          </p:spPr>
        </p:sp>
        <p:sp>
          <p:nvSpPr>
            <p:cNvPr id="479" name="Google Shape;479;p20"/>
            <p:cNvSpPr/>
            <p:nvPr/>
          </p:nvSpPr>
          <p:spPr>
            <a:xfrm>
              <a:off x="4302146" y="1183823"/>
              <a:ext cx="1782524" cy="145575"/>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00A59C"/>
              </a:solidFill>
              <a:prstDash val="solid"/>
              <a:round/>
              <a:headEnd type="none" w="sm" len="sm"/>
              <a:tailEnd type="none" w="sm" len="sm"/>
            </a:ln>
          </p:spPr>
        </p:sp>
        <p:sp>
          <p:nvSpPr>
            <p:cNvPr id="480" name="Google Shape;480;p20"/>
            <p:cNvSpPr/>
            <p:nvPr/>
          </p:nvSpPr>
          <p:spPr>
            <a:xfrm>
              <a:off x="4256426" y="1183823"/>
              <a:ext cx="91440" cy="145575"/>
            </a:xfrm>
            <a:custGeom>
              <a:avLst/>
              <a:gdLst/>
              <a:ahLst/>
              <a:cxnLst/>
              <a:rect l="l" t="t" r="r" b="b"/>
              <a:pathLst>
                <a:path w="120000" h="120000" extrusionOk="0">
                  <a:moveTo>
                    <a:pt x="60000" y="0"/>
                  </a:moveTo>
                  <a:lnTo>
                    <a:pt x="60000" y="60000"/>
                  </a:lnTo>
                  <a:lnTo>
                    <a:pt x="140293" y="60000"/>
                  </a:lnTo>
                  <a:lnTo>
                    <a:pt x="140293" y="120000"/>
                  </a:lnTo>
                </a:path>
              </a:pathLst>
            </a:custGeom>
            <a:noFill/>
            <a:ln w="25400" cap="flat" cmpd="sng">
              <a:solidFill>
                <a:srgbClr val="00A59C"/>
              </a:solidFill>
              <a:prstDash val="solid"/>
              <a:round/>
              <a:headEnd type="none" w="sm" len="sm"/>
              <a:tailEnd type="none" w="sm" len="sm"/>
            </a:ln>
          </p:spPr>
        </p:sp>
        <p:sp>
          <p:nvSpPr>
            <p:cNvPr id="481" name="Google Shape;481;p20"/>
            <p:cNvSpPr/>
            <p:nvPr/>
          </p:nvSpPr>
          <p:spPr>
            <a:xfrm>
              <a:off x="2602385" y="1183823"/>
              <a:ext cx="1699760" cy="145575"/>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00A59C"/>
              </a:solidFill>
              <a:prstDash val="solid"/>
              <a:round/>
              <a:headEnd type="none" w="sm" len="sm"/>
              <a:tailEnd type="none" w="sm" len="sm"/>
            </a:ln>
          </p:spPr>
        </p:sp>
        <p:sp>
          <p:nvSpPr>
            <p:cNvPr id="482" name="Google Shape;482;p20"/>
            <p:cNvSpPr/>
            <p:nvPr/>
          </p:nvSpPr>
          <p:spPr>
            <a:xfrm>
              <a:off x="814370" y="1183823"/>
              <a:ext cx="3487775" cy="145575"/>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00A59C"/>
              </a:solidFill>
              <a:prstDash val="solid"/>
              <a:round/>
              <a:headEnd type="none" w="sm" len="sm"/>
              <a:tailEnd type="none" w="sm" len="sm"/>
            </a:ln>
          </p:spPr>
        </p:sp>
        <p:sp>
          <p:nvSpPr>
            <p:cNvPr id="483" name="Google Shape;483;p20"/>
            <p:cNvSpPr/>
            <p:nvPr/>
          </p:nvSpPr>
          <p:spPr>
            <a:xfrm>
              <a:off x="3400496" y="414782"/>
              <a:ext cx="1803299" cy="769040"/>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84" name="Google Shape;484;p20"/>
            <p:cNvSpPr/>
            <p:nvPr/>
          </p:nvSpPr>
          <p:spPr>
            <a:xfrm>
              <a:off x="3400496" y="414782"/>
              <a:ext cx="1803299" cy="769040"/>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85" name="Google Shape;485;p20"/>
            <p:cNvSpPr/>
            <p:nvPr/>
          </p:nvSpPr>
          <p:spPr>
            <a:xfrm>
              <a:off x="2498846" y="553209"/>
              <a:ext cx="3606599" cy="49218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86" name="Google Shape;486;p20"/>
            <p:cNvSpPr txBox="1"/>
            <p:nvPr/>
          </p:nvSpPr>
          <p:spPr>
            <a:xfrm>
              <a:off x="2498846" y="553209"/>
              <a:ext cx="3606599" cy="492186"/>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Phương phát phát hiện deepfake</a:t>
              </a:r>
              <a:endParaRPr sz="2400" b="0" i="0" u="none" strike="noStrike" cap="none">
                <a:solidFill>
                  <a:srgbClr val="000000"/>
                </a:solidFill>
                <a:latin typeface="Times New Roman"/>
                <a:ea typeface="Times New Roman"/>
                <a:cs typeface="Times New Roman"/>
                <a:sym typeface="Times New Roman"/>
              </a:endParaRPr>
            </a:p>
          </p:txBody>
        </p:sp>
        <p:sp>
          <p:nvSpPr>
            <p:cNvPr id="487" name="Google Shape;487;p20"/>
            <p:cNvSpPr/>
            <p:nvPr/>
          </p:nvSpPr>
          <p:spPr>
            <a:xfrm>
              <a:off x="410474" y="1329399"/>
              <a:ext cx="807791" cy="1117375"/>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88" name="Google Shape;488;p20"/>
            <p:cNvSpPr/>
            <p:nvPr/>
          </p:nvSpPr>
          <p:spPr>
            <a:xfrm>
              <a:off x="410474" y="1329399"/>
              <a:ext cx="807791" cy="1117375"/>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89" name="Google Shape;489;p20"/>
            <p:cNvSpPr/>
            <p:nvPr/>
          </p:nvSpPr>
          <p:spPr>
            <a:xfrm>
              <a:off x="6579" y="1530526"/>
              <a:ext cx="1615583" cy="7151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90" name="Google Shape;490;p20"/>
            <p:cNvSpPr txBox="1"/>
            <p:nvPr/>
          </p:nvSpPr>
          <p:spPr>
            <a:xfrm>
              <a:off x="6579" y="1530526"/>
              <a:ext cx="1615583" cy="715120"/>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Phương pháp General Network</a:t>
              </a:r>
              <a:endParaRPr sz="1400" b="0" i="0" u="none" strike="noStrike" cap="none">
                <a:solidFill>
                  <a:srgbClr val="000000"/>
                </a:solidFill>
                <a:latin typeface="Times New Roman"/>
                <a:ea typeface="Times New Roman"/>
                <a:cs typeface="Times New Roman"/>
                <a:sym typeface="Times New Roman"/>
              </a:endParaRPr>
            </a:p>
          </p:txBody>
        </p:sp>
        <p:sp>
          <p:nvSpPr>
            <p:cNvPr id="491" name="Google Shape;491;p20"/>
            <p:cNvSpPr/>
            <p:nvPr/>
          </p:nvSpPr>
          <p:spPr>
            <a:xfrm>
              <a:off x="2185061" y="1329399"/>
              <a:ext cx="834646" cy="1125863"/>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92" name="Google Shape;492;p20"/>
            <p:cNvSpPr/>
            <p:nvPr/>
          </p:nvSpPr>
          <p:spPr>
            <a:xfrm>
              <a:off x="2185061" y="1329399"/>
              <a:ext cx="834646" cy="1125863"/>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93" name="Google Shape;493;p20"/>
            <p:cNvSpPr/>
            <p:nvPr/>
          </p:nvSpPr>
          <p:spPr>
            <a:xfrm>
              <a:off x="1767738" y="1532054"/>
              <a:ext cx="1669293" cy="7205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94" name="Google Shape;494;p20"/>
            <p:cNvSpPr txBox="1"/>
            <p:nvPr/>
          </p:nvSpPr>
          <p:spPr>
            <a:xfrm>
              <a:off x="1767738" y="1532054"/>
              <a:ext cx="1669293" cy="720552"/>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Phương pháp     Camera Fingerprints</a:t>
              </a:r>
              <a:endParaRPr sz="1400" b="0" i="0" u="none" strike="noStrike" cap="none">
                <a:solidFill>
                  <a:srgbClr val="000000"/>
                </a:solidFill>
                <a:latin typeface="Times New Roman"/>
                <a:ea typeface="Times New Roman"/>
                <a:cs typeface="Times New Roman"/>
                <a:sym typeface="Times New Roman"/>
              </a:endParaRPr>
            </a:p>
          </p:txBody>
        </p:sp>
        <p:sp>
          <p:nvSpPr>
            <p:cNvPr id="495" name="Google Shape;495;p20"/>
            <p:cNvSpPr/>
            <p:nvPr/>
          </p:nvSpPr>
          <p:spPr>
            <a:xfrm>
              <a:off x="3972968" y="1329399"/>
              <a:ext cx="780721" cy="1174763"/>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96" name="Google Shape;496;p20"/>
            <p:cNvSpPr/>
            <p:nvPr/>
          </p:nvSpPr>
          <p:spPr>
            <a:xfrm>
              <a:off x="3972968" y="1329399"/>
              <a:ext cx="780721" cy="1174763"/>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97" name="Google Shape;497;p20"/>
            <p:cNvSpPr/>
            <p:nvPr/>
          </p:nvSpPr>
          <p:spPr>
            <a:xfrm>
              <a:off x="3582607" y="1540856"/>
              <a:ext cx="1561443" cy="7518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98" name="Google Shape;498;p20"/>
            <p:cNvSpPr txBox="1"/>
            <p:nvPr/>
          </p:nvSpPr>
          <p:spPr>
            <a:xfrm>
              <a:off x="3582607" y="1540856"/>
              <a:ext cx="1561443" cy="751848"/>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Times New Roman"/>
                  <a:ea typeface="Times New Roman"/>
                  <a:cs typeface="Times New Roman"/>
                  <a:sym typeface="Times New Roman"/>
                </a:rPr>
                <a:t>Phương</a:t>
              </a:r>
              <a:r>
                <a:rPr lang="en-US" sz="1400" b="1" i="0" u="none" strike="noStrike" cap="none" dirty="0">
                  <a:solidFill>
                    <a:srgbClr val="000000"/>
                  </a:solidFill>
                  <a:latin typeface="Times New Roman"/>
                  <a:ea typeface="Times New Roman"/>
                  <a:cs typeface="Times New Roman"/>
                  <a:sym typeface="Times New Roman"/>
                </a:rPr>
                <a:t> </a:t>
              </a:r>
              <a:r>
                <a:rPr lang="en-US" sz="1400" b="1" i="0" u="none" strike="noStrike" cap="none" dirty="0" err="1">
                  <a:solidFill>
                    <a:srgbClr val="000000"/>
                  </a:solidFill>
                  <a:latin typeface="Times New Roman"/>
                  <a:ea typeface="Times New Roman"/>
                  <a:cs typeface="Times New Roman"/>
                  <a:sym typeface="Times New Roman"/>
                </a:rPr>
                <a:t>pháp</a:t>
              </a:r>
              <a:r>
                <a:rPr lang="en-US" sz="1400" b="1" i="0" u="none" strike="noStrike" cap="none" dirty="0">
                  <a:solidFill>
                    <a:srgbClr val="000000"/>
                  </a:solidFill>
                  <a:latin typeface="Times New Roman"/>
                  <a:ea typeface="Times New Roman"/>
                  <a:cs typeface="Times New Roman"/>
                  <a:sym typeface="Times New Roman"/>
                </a:rPr>
                <a:t> Biological Signals</a:t>
              </a:r>
              <a:endParaRPr dirty="0">
                <a:latin typeface="Times New Roman" panose="02020603050405020304" pitchFamily="18" charset="0"/>
                <a:cs typeface="Times New Roman" panose="02020603050405020304" pitchFamily="18" charset="0"/>
              </a:endParaRPr>
            </a:p>
          </p:txBody>
        </p:sp>
        <p:sp>
          <p:nvSpPr>
            <p:cNvPr id="499" name="Google Shape;499;p20"/>
            <p:cNvSpPr/>
            <p:nvPr/>
          </p:nvSpPr>
          <p:spPr>
            <a:xfrm>
              <a:off x="5687148" y="1329399"/>
              <a:ext cx="795043" cy="1096800"/>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00" name="Google Shape;500;p20"/>
            <p:cNvSpPr/>
            <p:nvPr/>
          </p:nvSpPr>
          <p:spPr>
            <a:xfrm>
              <a:off x="5687148" y="1329399"/>
              <a:ext cx="795043" cy="1096800"/>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01" name="Google Shape;501;p20"/>
            <p:cNvSpPr/>
            <p:nvPr/>
          </p:nvSpPr>
          <p:spPr>
            <a:xfrm>
              <a:off x="5289626" y="1526823"/>
              <a:ext cx="1590087" cy="7019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02" name="Google Shape;502;p20"/>
            <p:cNvSpPr txBox="1"/>
            <p:nvPr/>
          </p:nvSpPr>
          <p:spPr>
            <a:xfrm>
              <a:off x="5289626" y="1526823"/>
              <a:ext cx="1590087" cy="701952"/>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Phương pháp    Visual artifacts</a:t>
              </a:r>
              <a:endParaRPr sz="1400" b="0" i="0" u="none" strike="noStrike" cap="none">
                <a:solidFill>
                  <a:srgbClr val="000000"/>
                </a:solidFill>
                <a:latin typeface="Times New Roman"/>
                <a:ea typeface="Times New Roman"/>
                <a:cs typeface="Times New Roman"/>
                <a:sym typeface="Times New Roman"/>
              </a:endParaRPr>
            </a:p>
          </p:txBody>
        </p:sp>
        <p:sp>
          <p:nvSpPr>
            <p:cNvPr id="503" name="Google Shape;503;p20"/>
            <p:cNvSpPr/>
            <p:nvPr/>
          </p:nvSpPr>
          <p:spPr>
            <a:xfrm>
              <a:off x="7418395" y="1329399"/>
              <a:ext cx="786211" cy="1135541"/>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04" name="Google Shape;504;p20"/>
            <p:cNvSpPr/>
            <p:nvPr/>
          </p:nvSpPr>
          <p:spPr>
            <a:xfrm>
              <a:off x="7418395" y="1329399"/>
              <a:ext cx="786211" cy="1135541"/>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05" name="Google Shape;505;p20"/>
            <p:cNvSpPr/>
            <p:nvPr/>
          </p:nvSpPr>
          <p:spPr>
            <a:xfrm>
              <a:off x="7025289" y="1533796"/>
              <a:ext cx="1572423" cy="7267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06" name="Google Shape;506;p20"/>
            <p:cNvSpPr txBox="1"/>
            <p:nvPr/>
          </p:nvSpPr>
          <p:spPr>
            <a:xfrm>
              <a:off x="7025289" y="1533796"/>
              <a:ext cx="1572423" cy="726746"/>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Phương pháp Temporal consistency-based</a:t>
              </a:r>
              <a:endParaRPr sz="1400" b="0" i="0" u="none" strike="noStrike" cap="none">
                <a:solidFill>
                  <a:srgbClr val="000000"/>
                </a:solidFill>
                <a:latin typeface="Times New Roman"/>
                <a:ea typeface="Times New Roman"/>
                <a:cs typeface="Times New Roman"/>
                <a:sym typeface="Times New Roman"/>
              </a:endParaRPr>
            </a:p>
          </p:txBody>
        </p:sp>
      </p:grpSp>
      <p:sp>
        <p:nvSpPr>
          <p:cNvPr id="507" name="Google Shape;507;p20"/>
          <p:cNvSpPr txBox="1"/>
          <p:nvPr/>
        </p:nvSpPr>
        <p:spPr>
          <a:xfrm>
            <a:off x="782962" y="3433402"/>
            <a:ext cx="7578073"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dirty="0">
                <a:solidFill>
                  <a:srgbClr val="000000"/>
                </a:solidFill>
                <a:latin typeface="Times New Roman"/>
                <a:ea typeface="Times New Roman"/>
                <a:cs typeface="Times New Roman"/>
                <a:sym typeface="Times New Roman"/>
              </a:rPr>
              <a:t>Gan </a:t>
            </a:r>
            <a:r>
              <a:rPr lang="en-US" sz="1600" b="0" i="0" u="none" strike="noStrike" cap="none" dirty="0" err="1">
                <a:solidFill>
                  <a:srgbClr val="000000"/>
                </a:solidFill>
                <a:latin typeface="Times New Roman"/>
                <a:ea typeface="Times New Roman"/>
                <a:cs typeface="Times New Roman"/>
                <a:sym typeface="Times New Roman"/>
              </a:rPr>
              <a:t>khó</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mà</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có</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thể</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hiểu</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được</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các</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đặc</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điểm</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sinh</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học</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ẩn</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của</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khuôn</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mặt</a:t>
            </a:r>
            <a:r>
              <a:rPr lang="en-US" sz="1600" b="0" i="0" u="none" strike="noStrike" cap="none" dirty="0">
                <a:solidFill>
                  <a:srgbClr val="000000"/>
                </a:solidFill>
                <a:latin typeface="Times New Roman"/>
                <a:ea typeface="Times New Roman"/>
                <a:cs typeface="Times New Roman"/>
                <a:sym typeface="Times New Roman"/>
              </a:rPr>
              <a:t>, do </a:t>
            </a:r>
            <a:r>
              <a:rPr lang="en-US" sz="1600" b="0" i="0" u="none" strike="noStrike" cap="none" dirty="0" err="1">
                <a:solidFill>
                  <a:srgbClr val="000000"/>
                </a:solidFill>
                <a:latin typeface="Times New Roman"/>
                <a:ea typeface="Times New Roman"/>
                <a:cs typeface="Times New Roman"/>
                <a:sym typeface="Times New Roman"/>
              </a:rPr>
              <a:t>đó</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khó</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tổng</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hợp</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khuôn</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mặt</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người</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với</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những</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hành</a:t>
            </a:r>
            <a:r>
              <a:rPr lang="en-US" sz="1600" b="0" i="0" u="none" strike="noStrike" cap="none" dirty="0">
                <a:solidFill>
                  <a:srgbClr val="000000"/>
                </a:solidFill>
                <a:latin typeface="Times New Roman"/>
                <a:ea typeface="Times New Roman"/>
                <a:cs typeface="Times New Roman"/>
                <a:sym typeface="Times New Roman"/>
              </a:rPr>
              <a:t> vi </a:t>
            </a:r>
            <a:r>
              <a:rPr lang="en-US" sz="1600" b="0" i="0" u="none" strike="noStrike" cap="none" dirty="0" err="1">
                <a:solidFill>
                  <a:srgbClr val="000000"/>
                </a:solidFill>
                <a:latin typeface="Times New Roman"/>
                <a:ea typeface="Times New Roman"/>
                <a:cs typeface="Times New Roman"/>
                <a:sym typeface="Times New Roman"/>
              </a:rPr>
              <a:t>hợp</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lý</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Vì</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thế</a:t>
            </a:r>
            <a:r>
              <a:rPr lang="en-US" sz="1600" b="0" i="0" u="none" strike="noStrike" cap="none" dirty="0">
                <a:solidFill>
                  <a:srgbClr val="000000"/>
                </a:solidFill>
                <a:latin typeface="Times New Roman"/>
                <a:ea typeface="Times New Roman"/>
                <a:cs typeface="Times New Roman"/>
                <a:sym typeface="Times New Roman"/>
              </a:rPr>
              <a:t> ta </a:t>
            </a:r>
            <a:r>
              <a:rPr lang="en-US" sz="1600" b="0" i="0" u="none" strike="noStrike" cap="none" dirty="0" err="1">
                <a:solidFill>
                  <a:srgbClr val="000000"/>
                </a:solidFill>
                <a:latin typeface="Times New Roman"/>
                <a:ea typeface="Times New Roman"/>
                <a:cs typeface="Times New Roman"/>
                <a:sym typeface="Times New Roman"/>
              </a:rPr>
              <a:t>có</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thể</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sử</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dụng</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các</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tín</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hiệu</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Sinh</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học</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để</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phát</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hiện</a:t>
            </a:r>
            <a:endParaRPr sz="16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p2"/>
          <p:cNvSpPr/>
          <p:nvPr/>
        </p:nvSpPr>
        <p:spPr>
          <a:xfrm>
            <a:off x="0" y="2142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208" name="Google Shape;208;p2"/>
          <p:cNvSpPr/>
          <p:nvPr/>
        </p:nvSpPr>
        <p:spPr>
          <a:xfrm>
            <a:off x="0" y="2142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imes New Roman" panose="02020603050405020304" pitchFamily="18" charset="0"/>
              <a:ea typeface="Calibri"/>
              <a:cs typeface="Times New Roman" panose="02020603050405020304" pitchFamily="18" charset="0"/>
              <a:sym typeface="Calibri"/>
            </a:endParaRPr>
          </a:p>
        </p:txBody>
      </p:sp>
      <p:grpSp>
        <p:nvGrpSpPr>
          <p:cNvPr id="209" name="Google Shape;209;p2"/>
          <p:cNvGrpSpPr/>
          <p:nvPr/>
        </p:nvGrpSpPr>
        <p:grpSpPr>
          <a:xfrm>
            <a:off x="1786339" y="1474801"/>
            <a:ext cx="473400" cy="473400"/>
            <a:chOff x="1786339" y="1703401"/>
            <a:chExt cx="473400" cy="473400"/>
          </a:xfrm>
        </p:grpSpPr>
        <p:sp>
          <p:nvSpPr>
            <p:cNvPr id="210" name="Google Shape;210;p2"/>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Varela Round"/>
                <a:cs typeface="Times New Roman" panose="02020603050405020304" pitchFamily="18" charset="0"/>
                <a:sym typeface="Varela Round"/>
              </a:endParaRPr>
            </a:p>
          </p:txBody>
        </p:sp>
        <p:sp>
          <p:nvSpPr>
            <p:cNvPr id="211" name="Google Shape;211;p2"/>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rPr>
                <a:t>1</a:t>
              </a:r>
              <a:endParaRPr sz="6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endParaRPr>
            </a:p>
          </p:txBody>
        </p:sp>
      </p:grpSp>
      <p:grpSp>
        <p:nvGrpSpPr>
          <p:cNvPr id="212" name="Google Shape;212;p2"/>
          <p:cNvGrpSpPr/>
          <p:nvPr/>
        </p:nvGrpSpPr>
        <p:grpSpPr>
          <a:xfrm>
            <a:off x="3814414" y="1474801"/>
            <a:ext cx="473400" cy="473400"/>
            <a:chOff x="3814414" y="1703401"/>
            <a:chExt cx="473400" cy="473400"/>
          </a:xfrm>
        </p:grpSpPr>
        <p:sp>
          <p:nvSpPr>
            <p:cNvPr id="213" name="Google Shape;213;p2"/>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Varela Round"/>
                <a:cs typeface="Times New Roman" panose="02020603050405020304" pitchFamily="18" charset="0"/>
                <a:sym typeface="Varela Round"/>
              </a:endParaRPr>
            </a:p>
          </p:txBody>
        </p:sp>
        <p:sp>
          <p:nvSpPr>
            <p:cNvPr id="214" name="Google Shape;214;p2"/>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rPr>
                <a:t>3</a:t>
              </a:r>
              <a:endParaRPr sz="6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endParaRPr>
            </a:p>
          </p:txBody>
        </p:sp>
      </p:grpSp>
      <p:grpSp>
        <p:nvGrpSpPr>
          <p:cNvPr id="215" name="Google Shape;215;p2"/>
          <p:cNvGrpSpPr/>
          <p:nvPr/>
        </p:nvGrpSpPr>
        <p:grpSpPr>
          <a:xfrm>
            <a:off x="5842489" y="1474801"/>
            <a:ext cx="473400" cy="473400"/>
            <a:chOff x="5842489" y="1703401"/>
            <a:chExt cx="473400" cy="473400"/>
          </a:xfrm>
        </p:grpSpPr>
        <p:sp>
          <p:nvSpPr>
            <p:cNvPr id="216" name="Google Shape;216;p2"/>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Varela Round"/>
                <a:cs typeface="Times New Roman" panose="02020603050405020304" pitchFamily="18" charset="0"/>
                <a:sym typeface="Varela Round"/>
              </a:endParaRPr>
            </a:p>
          </p:txBody>
        </p:sp>
        <p:sp>
          <p:nvSpPr>
            <p:cNvPr id="217" name="Google Shape;217;p2"/>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rPr>
                <a:t>5</a:t>
              </a:r>
              <a:endParaRPr sz="6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endParaRPr>
            </a:p>
          </p:txBody>
        </p:sp>
      </p:grpSp>
      <p:grpSp>
        <p:nvGrpSpPr>
          <p:cNvPr id="218" name="Google Shape;218;p2"/>
          <p:cNvGrpSpPr/>
          <p:nvPr/>
        </p:nvGrpSpPr>
        <p:grpSpPr>
          <a:xfrm>
            <a:off x="6880814" y="3347700"/>
            <a:ext cx="473400" cy="473400"/>
            <a:chOff x="6880814" y="3576300"/>
            <a:chExt cx="473400" cy="473400"/>
          </a:xfrm>
        </p:grpSpPr>
        <p:sp>
          <p:nvSpPr>
            <p:cNvPr id="219" name="Google Shape;219;p2"/>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Varela Round"/>
                <a:cs typeface="Times New Roman" panose="02020603050405020304" pitchFamily="18" charset="0"/>
                <a:sym typeface="Varela Round"/>
              </a:endParaRPr>
            </a:p>
          </p:txBody>
        </p:sp>
        <p:sp>
          <p:nvSpPr>
            <p:cNvPr id="220" name="Google Shape;220;p2"/>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rPr>
                <a:t>6</a:t>
              </a:r>
              <a:endParaRPr sz="6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endParaRPr>
            </a:p>
          </p:txBody>
        </p:sp>
      </p:grpSp>
      <p:grpSp>
        <p:nvGrpSpPr>
          <p:cNvPr id="221" name="Google Shape;221;p2"/>
          <p:cNvGrpSpPr/>
          <p:nvPr/>
        </p:nvGrpSpPr>
        <p:grpSpPr>
          <a:xfrm>
            <a:off x="4852739" y="3347700"/>
            <a:ext cx="473400" cy="473400"/>
            <a:chOff x="4852739" y="3576300"/>
            <a:chExt cx="473400" cy="473400"/>
          </a:xfrm>
        </p:grpSpPr>
        <p:sp>
          <p:nvSpPr>
            <p:cNvPr id="222" name="Google Shape;222;p2"/>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Varela Round"/>
                <a:cs typeface="Times New Roman" panose="02020603050405020304" pitchFamily="18" charset="0"/>
                <a:sym typeface="Varela Round"/>
              </a:endParaRPr>
            </a:p>
          </p:txBody>
        </p:sp>
        <p:sp>
          <p:nvSpPr>
            <p:cNvPr id="223" name="Google Shape;223;p2"/>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rPr>
                <a:t>4</a:t>
              </a:r>
              <a:endParaRPr sz="6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endParaRPr>
            </a:p>
          </p:txBody>
        </p:sp>
      </p:grpSp>
      <p:grpSp>
        <p:nvGrpSpPr>
          <p:cNvPr id="224" name="Google Shape;224;p2"/>
          <p:cNvGrpSpPr/>
          <p:nvPr/>
        </p:nvGrpSpPr>
        <p:grpSpPr>
          <a:xfrm>
            <a:off x="2824664" y="3347700"/>
            <a:ext cx="473400" cy="473400"/>
            <a:chOff x="2824664" y="3576300"/>
            <a:chExt cx="473400" cy="473400"/>
          </a:xfrm>
        </p:grpSpPr>
        <p:sp>
          <p:nvSpPr>
            <p:cNvPr id="225" name="Google Shape;225;p2"/>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ea typeface="Varela Round"/>
                <a:cs typeface="Times New Roman" panose="02020603050405020304" pitchFamily="18" charset="0"/>
                <a:sym typeface="Varela Round"/>
              </a:endParaRPr>
            </a:p>
          </p:txBody>
        </p:sp>
        <p:sp>
          <p:nvSpPr>
            <p:cNvPr id="226" name="Google Shape;226;p2"/>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rPr>
                <a:t>2</a:t>
              </a:r>
              <a:endParaRPr sz="6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endParaRPr>
            </a:p>
          </p:txBody>
        </p:sp>
      </p:grpSp>
      <p:sp>
        <p:nvSpPr>
          <p:cNvPr id="227" name="Google Shape;227;p2"/>
          <p:cNvSpPr txBox="1"/>
          <p:nvPr/>
        </p:nvSpPr>
        <p:spPr>
          <a:xfrm>
            <a:off x="1379850" y="927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dirty="0" err="1">
                <a:solidFill>
                  <a:schemeClr val="dk2"/>
                </a:solidFill>
                <a:latin typeface="Times New Roman" panose="02020603050405020304" pitchFamily="18" charset="0"/>
                <a:ea typeface="Varela Round"/>
                <a:cs typeface="Times New Roman" panose="02020603050405020304" pitchFamily="18" charset="0"/>
                <a:sym typeface="Varela Round"/>
              </a:rPr>
              <a:t>Giới</a:t>
            </a:r>
            <a:r>
              <a:rPr lang="en-US" sz="9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rPr>
              <a:t> </a:t>
            </a:r>
            <a:r>
              <a:rPr lang="en-US" sz="900" b="0" i="0" u="none" strike="noStrike" cap="none" dirty="0" err="1">
                <a:solidFill>
                  <a:schemeClr val="dk2"/>
                </a:solidFill>
                <a:latin typeface="Times New Roman" panose="02020603050405020304" pitchFamily="18" charset="0"/>
                <a:ea typeface="Varela Round"/>
                <a:cs typeface="Times New Roman" panose="02020603050405020304" pitchFamily="18" charset="0"/>
                <a:sym typeface="Varela Round"/>
              </a:rPr>
              <a:t>thiệu</a:t>
            </a:r>
            <a:r>
              <a:rPr lang="en-US" sz="9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rPr>
              <a:t> </a:t>
            </a:r>
            <a:endParaRPr sz="9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endParaRPr>
          </a:p>
        </p:txBody>
      </p:sp>
      <p:sp>
        <p:nvSpPr>
          <p:cNvPr id="228" name="Google Shape;228;p2"/>
          <p:cNvSpPr txBox="1"/>
          <p:nvPr/>
        </p:nvSpPr>
        <p:spPr>
          <a:xfrm>
            <a:off x="3377205" y="927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rPr>
              <a:t>Dataset</a:t>
            </a:r>
            <a:endParaRPr sz="9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endParaRPr>
          </a:p>
        </p:txBody>
      </p:sp>
      <p:sp>
        <p:nvSpPr>
          <p:cNvPr id="229" name="Google Shape;229;p2"/>
          <p:cNvSpPr txBox="1"/>
          <p:nvPr/>
        </p:nvSpPr>
        <p:spPr>
          <a:xfrm>
            <a:off x="5436010" y="927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dirty="0" err="1">
                <a:solidFill>
                  <a:schemeClr val="dk2"/>
                </a:solidFill>
                <a:latin typeface="Times New Roman" panose="02020603050405020304" pitchFamily="18" charset="0"/>
                <a:ea typeface="Varela Round"/>
                <a:cs typeface="Times New Roman" panose="02020603050405020304" pitchFamily="18" charset="0"/>
                <a:sym typeface="Varela Round"/>
              </a:rPr>
              <a:t>Kết</a:t>
            </a:r>
            <a:r>
              <a:rPr lang="en-US" sz="9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rPr>
              <a:t> </a:t>
            </a:r>
            <a:r>
              <a:rPr lang="en-US" sz="900" b="0" i="0" u="none" strike="noStrike" cap="none" dirty="0" err="1">
                <a:solidFill>
                  <a:schemeClr val="dk2"/>
                </a:solidFill>
                <a:latin typeface="Times New Roman" panose="02020603050405020304" pitchFamily="18" charset="0"/>
                <a:ea typeface="Varela Round"/>
                <a:cs typeface="Times New Roman" panose="02020603050405020304" pitchFamily="18" charset="0"/>
                <a:sym typeface="Varela Round"/>
              </a:rPr>
              <a:t>Luận</a:t>
            </a:r>
            <a:endParaRPr sz="9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endParaRPr>
          </a:p>
        </p:txBody>
      </p:sp>
      <p:sp>
        <p:nvSpPr>
          <p:cNvPr id="230" name="Google Shape;230;p2"/>
          <p:cNvSpPr txBox="1"/>
          <p:nvPr/>
        </p:nvSpPr>
        <p:spPr>
          <a:xfrm>
            <a:off x="2418175" y="3835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dirty="0" err="1">
                <a:solidFill>
                  <a:schemeClr val="dk2"/>
                </a:solidFill>
                <a:latin typeface="Times New Roman" panose="02020603050405020304" pitchFamily="18" charset="0"/>
                <a:ea typeface="Varela Round"/>
                <a:cs typeface="Times New Roman" panose="02020603050405020304" pitchFamily="18" charset="0"/>
                <a:sym typeface="Varela Round"/>
              </a:rPr>
              <a:t>Phương</a:t>
            </a:r>
            <a:r>
              <a:rPr lang="en-US" sz="9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rPr>
              <a:t> </a:t>
            </a:r>
            <a:r>
              <a:rPr lang="en-US" sz="900" b="0" i="0" u="none" strike="noStrike" cap="none" dirty="0" err="1">
                <a:solidFill>
                  <a:schemeClr val="dk2"/>
                </a:solidFill>
                <a:latin typeface="Times New Roman" panose="02020603050405020304" pitchFamily="18" charset="0"/>
                <a:ea typeface="Varela Round"/>
                <a:cs typeface="Times New Roman" panose="02020603050405020304" pitchFamily="18" charset="0"/>
                <a:sym typeface="Varela Round"/>
              </a:rPr>
              <a:t>pháp</a:t>
            </a:r>
            <a:r>
              <a:rPr lang="en-US" sz="9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rPr>
              <a:t> </a:t>
            </a:r>
            <a:r>
              <a:rPr lang="en-US" sz="900" b="0" i="0" u="none" strike="noStrike" cap="none" dirty="0" err="1">
                <a:solidFill>
                  <a:schemeClr val="dk2"/>
                </a:solidFill>
                <a:latin typeface="Times New Roman" panose="02020603050405020304" pitchFamily="18" charset="0"/>
                <a:ea typeface="Varela Round"/>
                <a:cs typeface="Times New Roman" panose="02020603050405020304" pitchFamily="18" charset="0"/>
                <a:sym typeface="Varela Round"/>
              </a:rPr>
              <a:t>phát</a:t>
            </a:r>
            <a:r>
              <a:rPr lang="en-US" sz="9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rPr>
              <a:t> </a:t>
            </a:r>
            <a:r>
              <a:rPr lang="en-US" sz="900" b="0" i="0" u="none" strike="noStrike" cap="none" dirty="0" err="1">
                <a:solidFill>
                  <a:schemeClr val="dk2"/>
                </a:solidFill>
                <a:latin typeface="Times New Roman" panose="02020603050405020304" pitchFamily="18" charset="0"/>
                <a:ea typeface="Varela Round"/>
                <a:cs typeface="Times New Roman" panose="02020603050405020304" pitchFamily="18" charset="0"/>
                <a:sym typeface="Varela Round"/>
              </a:rPr>
              <a:t>hiện</a:t>
            </a:r>
            <a:r>
              <a:rPr lang="en-US" sz="9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rPr>
              <a:t> Deepfake</a:t>
            </a:r>
            <a:endParaRPr sz="9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endParaRPr>
          </a:p>
        </p:txBody>
      </p:sp>
      <p:sp>
        <p:nvSpPr>
          <p:cNvPr id="231" name="Google Shape;231;p2"/>
          <p:cNvSpPr txBox="1"/>
          <p:nvPr/>
        </p:nvSpPr>
        <p:spPr>
          <a:xfrm>
            <a:off x="4446255" y="3835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dirty="0" err="1">
                <a:solidFill>
                  <a:schemeClr val="dk2"/>
                </a:solidFill>
                <a:latin typeface="Times New Roman" panose="02020603050405020304" pitchFamily="18" charset="0"/>
                <a:ea typeface="Varela Round"/>
                <a:cs typeface="Times New Roman" panose="02020603050405020304" pitchFamily="18" charset="0"/>
                <a:sym typeface="Varela Round"/>
              </a:rPr>
              <a:t>Thiết</a:t>
            </a:r>
            <a:r>
              <a:rPr lang="en-US" sz="9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rPr>
              <a:t> </a:t>
            </a:r>
            <a:r>
              <a:rPr lang="en-US" sz="900" b="0" i="0" u="none" strike="noStrike" cap="none" dirty="0" err="1">
                <a:solidFill>
                  <a:schemeClr val="dk2"/>
                </a:solidFill>
                <a:latin typeface="Times New Roman" panose="02020603050405020304" pitchFamily="18" charset="0"/>
                <a:ea typeface="Varela Round"/>
                <a:cs typeface="Times New Roman" panose="02020603050405020304" pitchFamily="18" charset="0"/>
                <a:sym typeface="Varela Round"/>
              </a:rPr>
              <a:t>kế</a:t>
            </a:r>
            <a:r>
              <a:rPr lang="en-US" sz="9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rPr>
              <a:t> </a:t>
            </a:r>
            <a:r>
              <a:rPr lang="en-US" sz="900" b="0" i="0" u="none" strike="noStrike" cap="none" dirty="0" err="1">
                <a:solidFill>
                  <a:schemeClr val="dk2"/>
                </a:solidFill>
                <a:latin typeface="Times New Roman" panose="02020603050405020304" pitchFamily="18" charset="0"/>
                <a:ea typeface="Varela Round"/>
                <a:cs typeface="Times New Roman" panose="02020603050405020304" pitchFamily="18" charset="0"/>
                <a:sym typeface="Varela Round"/>
              </a:rPr>
              <a:t>hệ</a:t>
            </a:r>
            <a:r>
              <a:rPr lang="en-US" sz="9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rPr>
              <a:t> </a:t>
            </a:r>
            <a:r>
              <a:rPr lang="en-US" sz="900" b="0" i="0" u="none" strike="noStrike" cap="none" dirty="0" err="1">
                <a:solidFill>
                  <a:schemeClr val="dk2"/>
                </a:solidFill>
                <a:latin typeface="Times New Roman" panose="02020603050405020304" pitchFamily="18" charset="0"/>
                <a:ea typeface="Varela Round"/>
                <a:cs typeface="Times New Roman" panose="02020603050405020304" pitchFamily="18" charset="0"/>
                <a:sym typeface="Varela Round"/>
              </a:rPr>
              <a:t>thống</a:t>
            </a:r>
            <a:endParaRPr sz="9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endParaRPr>
          </a:p>
        </p:txBody>
      </p:sp>
      <p:sp>
        <p:nvSpPr>
          <p:cNvPr id="232" name="Google Shape;232;p2"/>
          <p:cNvSpPr txBox="1"/>
          <p:nvPr/>
        </p:nvSpPr>
        <p:spPr>
          <a:xfrm>
            <a:off x="6474335" y="3835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dirty="0" err="1">
                <a:solidFill>
                  <a:schemeClr val="dk2"/>
                </a:solidFill>
                <a:latin typeface="Times New Roman" panose="02020603050405020304" pitchFamily="18" charset="0"/>
                <a:ea typeface="Varela Round"/>
                <a:cs typeface="Times New Roman" panose="02020603050405020304" pitchFamily="18" charset="0"/>
                <a:sym typeface="Varela Round"/>
              </a:rPr>
              <a:t>Hướng</a:t>
            </a:r>
            <a:r>
              <a:rPr lang="en-US" sz="9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rPr>
              <a:t> </a:t>
            </a:r>
            <a:r>
              <a:rPr lang="en-US" sz="900" b="0" i="0" u="none" strike="noStrike" cap="none" dirty="0" err="1">
                <a:solidFill>
                  <a:schemeClr val="dk2"/>
                </a:solidFill>
                <a:latin typeface="Times New Roman" panose="02020603050405020304" pitchFamily="18" charset="0"/>
                <a:ea typeface="Varela Round"/>
                <a:cs typeface="Times New Roman" panose="02020603050405020304" pitchFamily="18" charset="0"/>
                <a:sym typeface="Varela Round"/>
              </a:rPr>
              <a:t>phát</a:t>
            </a:r>
            <a:r>
              <a:rPr lang="en-US" sz="9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rPr>
              <a:t> </a:t>
            </a:r>
            <a:r>
              <a:rPr lang="en-US" sz="900" b="0" i="0" u="none" strike="noStrike" cap="none" dirty="0" err="1">
                <a:solidFill>
                  <a:schemeClr val="dk2"/>
                </a:solidFill>
                <a:latin typeface="Times New Roman" panose="02020603050405020304" pitchFamily="18" charset="0"/>
                <a:ea typeface="Varela Round"/>
                <a:cs typeface="Times New Roman" panose="02020603050405020304" pitchFamily="18" charset="0"/>
                <a:sym typeface="Varela Round"/>
              </a:rPr>
              <a:t>triển</a:t>
            </a:r>
            <a:endParaRPr sz="900" b="0" i="0" u="none" strike="noStrike" cap="none" dirty="0">
              <a:solidFill>
                <a:schemeClr val="dk2"/>
              </a:solidFill>
              <a:latin typeface="Times New Roman" panose="02020603050405020304" pitchFamily="18" charset="0"/>
              <a:ea typeface="Varela Round"/>
              <a:cs typeface="Times New Roman" panose="02020603050405020304" pitchFamily="18" charset="0"/>
              <a:sym typeface="Varela Round"/>
            </a:endParaRPr>
          </a:p>
        </p:txBody>
      </p:sp>
      <p:sp>
        <p:nvSpPr>
          <p:cNvPr id="233" name="Google Shape;233;p2"/>
          <p:cNvSpPr txBox="1">
            <a:spLocks noGrp="1"/>
          </p:cNvSpPr>
          <p:nvPr>
            <p:ph type="title" idx="4294967295"/>
          </p:nvPr>
        </p:nvSpPr>
        <p:spPr>
          <a:xfrm>
            <a:off x="1934250" y="91625"/>
            <a:ext cx="5275500" cy="641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US" sz="3200" dirty="0" err="1">
                <a:latin typeface="Times New Roman" panose="02020603050405020304" pitchFamily="18" charset="0"/>
                <a:ea typeface="Times New Roman"/>
                <a:cs typeface="Times New Roman" panose="02020603050405020304" pitchFamily="18" charset="0"/>
                <a:sym typeface="Times New Roman"/>
              </a:rPr>
              <a:t>Nội</a:t>
            </a:r>
            <a:r>
              <a:rPr lang="en-US" sz="3200" dirty="0">
                <a:latin typeface="Times New Roman" panose="02020603050405020304" pitchFamily="18" charset="0"/>
                <a:ea typeface="Times New Roman"/>
                <a:cs typeface="Times New Roman" panose="02020603050405020304" pitchFamily="18" charset="0"/>
                <a:sym typeface="Times New Roman"/>
              </a:rPr>
              <a:t> dung </a:t>
            </a:r>
            <a:r>
              <a:rPr lang="en-US" sz="3200" dirty="0" err="1">
                <a:latin typeface="Times New Roman" panose="02020603050405020304" pitchFamily="18" charset="0"/>
                <a:ea typeface="Times New Roman"/>
                <a:cs typeface="Times New Roman" panose="02020603050405020304" pitchFamily="18" charset="0"/>
                <a:sym typeface="Times New Roman"/>
              </a:rPr>
              <a:t>thuyết</a:t>
            </a:r>
            <a:r>
              <a:rPr lang="en-US" sz="3200" dirty="0">
                <a:latin typeface="Times New Roman" panose="02020603050405020304" pitchFamily="18" charset="0"/>
                <a:ea typeface="Times New Roman"/>
                <a:cs typeface="Times New Roman" panose="02020603050405020304" pitchFamily="18" charset="0"/>
                <a:sym typeface="Times New Roman"/>
              </a:rPr>
              <a:t> </a:t>
            </a:r>
            <a:r>
              <a:rPr lang="en-US" sz="3200" dirty="0" err="1">
                <a:latin typeface="Times New Roman" panose="02020603050405020304" pitchFamily="18" charset="0"/>
                <a:ea typeface="Times New Roman"/>
                <a:cs typeface="Times New Roman" panose="02020603050405020304" pitchFamily="18" charset="0"/>
                <a:sym typeface="Times New Roman"/>
              </a:rPr>
              <a:t>trình</a:t>
            </a:r>
            <a:endParaRPr sz="3200" dirty="0">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grpSp>
        <p:nvGrpSpPr>
          <p:cNvPr id="513" name="Google Shape;513;p21"/>
          <p:cNvGrpSpPr/>
          <p:nvPr/>
        </p:nvGrpSpPr>
        <p:grpSpPr>
          <a:xfrm>
            <a:off x="276432" y="817704"/>
            <a:ext cx="8591133" cy="2089380"/>
            <a:chOff x="6579" y="414782"/>
            <a:chExt cx="8591133" cy="2089380"/>
          </a:xfrm>
        </p:grpSpPr>
        <p:sp>
          <p:nvSpPr>
            <p:cNvPr id="514" name="Google Shape;514;p21"/>
            <p:cNvSpPr/>
            <p:nvPr/>
          </p:nvSpPr>
          <p:spPr>
            <a:xfrm>
              <a:off x="4302146" y="1183823"/>
              <a:ext cx="3509355" cy="145575"/>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00A59C"/>
              </a:solidFill>
              <a:prstDash val="solid"/>
              <a:round/>
              <a:headEnd type="none" w="sm" len="sm"/>
              <a:tailEnd type="none" w="sm" len="sm"/>
            </a:ln>
          </p:spPr>
        </p:sp>
        <p:sp>
          <p:nvSpPr>
            <p:cNvPr id="515" name="Google Shape;515;p21"/>
            <p:cNvSpPr/>
            <p:nvPr/>
          </p:nvSpPr>
          <p:spPr>
            <a:xfrm>
              <a:off x="4302146" y="1183823"/>
              <a:ext cx="1782524" cy="145575"/>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00A59C"/>
              </a:solidFill>
              <a:prstDash val="solid"/>
              <a:round/>
              <a:headEnd type="none" w="sm" len="sm"/>
              <a:tailEnd type="none" w="sm" len="sm"/>
            </a:ln>
          </p:spPr>
        </p:sp>
        <p:sp>
          <p:nvSpPr>
            <p:cNvPr id="516" name="Google Shape;516;p21"/>
            <p:cNvSpPr/>
            <p:nvPr/>
          </p:nvSpPr>
          <p:spPr>
            <a:xfrm>
              <a:off x="4256426" y="1183823"/>
              <a:ext cx="91440" cy="145575"/>
            </a:xfrm>
            <a:custGeom>
              <a:avLst/>
              <a:gdLst/>
              <a:ahLst/>
              <a:cxnLst/>
              <a:rect l="l" t="t" r="r" b="b"/>
              <a:pathLst>
                <a:path w="120000" h="120000" extrusionOk="0">
                  <a:moveTo>
                    <a:pt x="60000" y="0"/>
                  </a:moveTo>
                  <a:lnTo>
                    <a:pt x="60000" y="60000"/>
                  </a:lnTo>
                  <a:lnTo>
                    <a:pt x="140293" y="60000"/>
                  </a:lnTo>
                  <a:lnTo>
                    <a:pt x="140293" y="120000"/>
                  </a:lnTo>
                </a:path>
              </a:pathLst>
            </a:custGeom>
            <a:noFill/>
            <a:ln w="25400" cap="flat" cmpd="sng">
              <a:solidFill>
                <a:srgbClr val="00A59C"/>
              </a:solidFill>
              <a:prstDash val="solid"/>
              <a:round/>
              <a:headEnd type="none" w="sm" len="sm"/>
              <a:tailEnd type="none" w="sm" len="sm"/>
            </a:ln>
          </p:spPr>
        </p:sp>
        <p:sp>
          <p:nvSpPr>
            <p:cNvPr id="517" name="Google Shape;517;p21"/>
            <p:cNvSpPr/>
            <p:nvPr/>
          </p:nvSpPr>
          <p:spPr>
            <a:xfrm>
              <a:off x="2602385" y="1183823"/>
              <a:ext cx="1699760" cy="145575"/>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00A59C"/>
              </a:solidFill>
              <a:prstDash val="solid"/>
              <a:round/>
              <a:headEnd type="none" w="sm" len="sm"/>
              <a:tailEnd type="none" w="sm" len="sm"/>
            </a:ln>
          </p:spPr>
        </p:sp>
        <p:sp>
          <p:nvSpPr>
            <p:cNvPr id="518" name="Google Shape;518;p21"/>
            <p:cNvSpPr/>
            <p:nvPr/>
          </p:nvSpPr>
          <p:spPr>
            <a:xfrm>
              <a:off x="814370" y="1183823"/>
              <a:ext cx="3487775" cy="145575"/>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00A59C"/>
              </a:solidFill>
              <a:prstDash val="solid"/>
              <a:round/>
              <a:headEnd type="none" w="sm" len="sm"/>
              <a:tailEnd type="none" w="sm" len="sm"/>
            </a:ln>
          </p:spPr>
        </p:sp>
        <p:sp>
          <p:nvSpPr>
            <p:cNvPr id="519" name="Google Shape;519;p21"/>
            <p:cNvSpPr/>
            <p:nvPr/>
          </p:nvSpPr>
          <p:spPr>
            <a:xfrm>
              <a:off x="3400496" y="414782"/>
              <a:ext cx="1803299" cy="769040"/>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20" name="Google Shape;520;p21"/>
            <p:cNvSpPr/>
            <p:nvPr/>
          </p:nvSpPr>
          <p:spPr>
            <a:xfrm>
              <a:off x="3400496" y="414782"/>
              <a:ext cx="1803299" cy="769040"/>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21" name="Google Shape;521;p21"/>
            <p:cNvSpPr/>
            <p:nvPr/>
          </p:nvSpPr>
          <p:spPr>
            <a:xfrm>
              <a:off x="2498846" y="553209"/>
              <a:ext cx="3606599" cy="49218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22" name="Google Shape;522;p21"/>
            <p:cNvSpPr txBox="1"/>
            <p:nvPr/>
          </p:nvSpPr>
          <p:spPr>
            <a:xfrm>
              <a:off x="2498846" y="553209"/>
              <a:ext cx="3606599" cy="492186"/>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Phương phát phát hiện deepfake</a:t>
              </a:r>
              <a:endParaRPr sz="2400" b="0" i="0" u="none" strike="noStrike" cap="none">
                <a:solidFill>
                  <a:srgbClr val="000000"/>
                </a:solidFill>
                <a:latin typeface="Times New Roman"/>
                <a:ea typeface="Times New Roman"/>
                <a:cs typeface="Times New Roman"/>
                <a:sym typeface="Times New Roman"/>
              </a:endParaRPr>
            </a:p>
          </p:txBody>
        </p:sp>
        <p:sp>
          <p:nvSpPr>
            <p:cNvPr id="523" name="Google Shape;523;p21"/>
            <p:cNvSpPr/>
            <p:nvPr/>
          </p:nvSpPr>
          <p:spPr>
            <a:xfrm>
              <a:off x="410474" y="1329399"/>
              <a:ext cx="807791" cy="1117375"/>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24" name="Google Shape;524;p21"/>
            <p:cNvSpPr/>
            <p:nvPr/>
          </p:nvSpPr>
          <p:spPr>
            <a:xfrm>
              <a:off x="410474" y="1329399"/>
              <a:ext cx="807791" cy="1117375"/>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25" name="Google Shape;525;p21"/>
            <p:cNvSpPr/>
            <p:nvPr/>
          </p:nvSpPr>
          <p:spPr>
            <a:xfrm>
              <a:off x="6579" y="1530526"/>
              <a:ext cx="1615583" cy="7151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26" name="Google Shape;526;p21"/>
            <p:cNvSpPr txBox="1"/>
            <p:nvPr/>
          </p:nvSpPr>
          <p:spPr>
            <a:xfrm>
              <a:off x="6579" y="1530526"/>
              <a:ext cx="1615583" cy="715120"/>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Phương pháp General Network</a:t>
              </a:r>
              <a:endParaRPr sz="1400" b="0" i="0" u="none" strike="noStrike" cap="none">
                <a:solidFill>
                  <a:srgbClr val="000000"/>
                </a:solidFill>
                <a:latin typeface="Times New Roman"/>
                <a:ea typeface="Times New Roman"/>
                <a:cs typeface="Times New Roman"/>
                <a:sym typeface="Times New Roman"/>
              </a:endParaRPr>
            </a:p>
          </p:txBody>
        </p:sp>
        <p:sp>
          <p:nvSpPr>
            <p:cNvPr id="527" name="Google Shape;527;p21"/>
            <p:cNvSpPr/>
            <p:nvPr/>
          </p:nvSpPr>
          <p:spPr>
            <a:xfrm>
              <a:off x="2185061" y="1329399"/>
              <a:ext cx="834646" cy="1125863"/>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28" name="Google Shape;528;p21"/>
            <p:cNvSpPr/>
            <p:nvPr/>
          </p:nvSpPr>
          <p:spPr>
            <a:xfrm>
              <a:off x="2185061" y="1329399"/>
              <a:ext cx="834646" cy="1125863"/>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29" name="Google Shape;529;p21"/>
            <p:cNvSpPr/>
            <p:nvPr/>
          </p:nvSpPr>
          <p:spPr>
            <a:xfrm>
              <a:off x="1767738" y="1532054"/>
              <a:ext cx="1669293" cy="7205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30" name="Google Shape;530;p21"/>
            <p:cNvSpPr txBox="1"/>
            <p:nvPr/>
          </p:nvSpPr>
          <p:spPr>
            <a:xfrm>
              <a:off x="1767738" y="1532054"/>
              <a:ext cx="1669293" cy="720552"/>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Phương pháp     Camera Fingerprints</a:t>
              </a:r>
              <a:endParaRPr sz="1400" b="0" i="0" u="none" strike="noStrike" cap="none">
                <a:solidFill>
                  <a:srgbClr val="000000"/>
                </a:solidFill>
                <a:latin typeface="Times New Roman"/>
                <a:ea typeface="Times New Roman"/>
                <a:cs typeface="Times New Roman"/>
                <a:sym typeface="Times New Roman"/>
              </a:endParaRPr>
            </a:p>
          </p:txBody>
        </p:sp>
        <p:sp>
          <p:nvSpPr>
            <p:cNvPr id="531" name="Google Shape;531;p21"/>
            <p:cNvSpPr/>
            <p:nvPr/>
          </p:nvSpPr>
          <p:spPr>
            <a:xfrm>
              <a:off x="3972968" y="1329399"/>
              <a:ext cx="780721" cy="1174763"/>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32" name="Google Shape;532;p21"/>
            <p:cNvSpPr/>
            <p:nvPr/>
          </p:nvSpPr>
          <p:spPr>
            <a:xfrm>
              <a:off x="3972968" y="1329399"/>
              <a:ext cx="780721" cy="1174763"/>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33" name="Google Shape;533;p21"/>
            <p:cNvSpPr/>
            <p:nvPr/>
          </p:nvSpPr>
          <p:spPr>
            <a:xfrm>
              <a:off x="3582607" y="1540856"/>
              <a:ext cx="1561443" cy="7518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34" name="Google Shape;534;p21"/>
            <p:cNvSpPr txBox="1"/>
            <p:nvPr/>
          </p:nvSpPr>
          <p:spPr>
            <a:xfrm>
              <a:off x="3582607" y="1540856"/>
              <a:ext cx="1561443" cy="751848"/>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dirty="0" err="1">
                  <a:solidFill>
                    <a:srgbClr val="000000"/>
                  </a:solidFill>
                  <a:latin typeface="Times New Roman"/>
                  <a:ea typeface="Times New Roman"/>
                  <a:cs typeface="Times New Roman"/>
                  <a:sym typeface="Times New Roman"/>
                </a:rPr>
                <a:t>Phương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pháp</a:t>
              </a:r>
              <a:r>
                <a:rPr lang="en-US" sz="1400" b="0" i="0" u="none" strike="noStrike" cap="none" dirty="0">
                  <a:solidFill>
                    <a:srgbClr val="000000"/>
                  </a:solidFill>
                  <a:latin typeface="Times New Roman"/>
                  <a:ea typeface="Times New Roman"/>
                  <a:cs typeface="Times New Roman"/>
                  <a:sym typeface="Times New Roman"/>
                </a:rPr>
                <a:t> Biological Signals</a:t>
              </a:r>
              <a:endParaRPr dirty="0">
                <a:latin typeface="Times New Roman" panose="02020603050405020304" pitchFamily="18" charset="0"/>
                <a:cs typeface="Times New Roman" panose="02020603050405020304" pitchFamily="18" charset="0"/>
              </a:endParaRPr>
            </a:p>
          </p:txBody>
        </p:sp>
        <p:sp>
          <p:nvSpPr>
            <p:cNvPr id="535" name="Google Shape;535;p21"/>
            <p:cNvSpPr/>
            <p:nvPr/>
          </p:nvSpPr>
          <p:spPr>
            <a:xfrm>
              <a:off x="5687148" y="1329399"/>
              <a:ext cx="795043" cy="1096800"/>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36" name="Google Shape;536;p21"/>
            <p:cNvSpPr/>
            <p:nvPr/>
          </p:nvSpPr>
          <p:spPr>
            <a:xfrm>
              <a:off x="5687148" y="1329399"/>
              <a:ext cx="795043" cy="1096800"/>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37" name="Google Shape;537;p21"/>
            <p:cNvSpPr/>
            <p:nvPr/>
          </p:nvSpPr>
          <p:spPr>
            <a:xfrm>
              <a:off x="5289626" y="1526823"/>
              <a:ext cx="1590087" cy="7019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38" name="Google Shape;538;p21"/>
            <p:cNvSpPr txBox="1"/>
            <p:nvPr/>
          </p:nvSpPr>
          <p:spPr>
            <a:xfrm>
              <a:off x="5289626" y="1526823"/>
              <a:ext cx="1590087" cy="701952"/>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Times New Roman"/>
                  <a:ea typeface="Times New Roman"/>
                  <a:cs typeface="Times New Roman"/>
                  <a:sym typeface="Times New Roman"/>
                </a:rPr>
                <a:t>Phương</a:t>
              </a:r>
              <a:r>
                <a:rPr lang="en-US" sz="1400" b="1" i="0" u="none" strike="noStrike" cap="none" dirty="0">
                  <a:solidFill>
                    <a:srgbClr val="000000"/>
                  </a:solidFill>
                  <a:latin typeface="Times New Roman"/>
                  <a:ea typeface="Times New Roman"/>
                  <a:cs typeface="Times New Roman"/>
                  <a:sym typeface="Times New Roman"/>
                </a:rPr>
                <a:t> </a:t>
              </a:r>
              <a:r>
                <a:rPr lang="en-US" sz="1400" b="1" i="0" u="none" strike="noStrike" cap="none" dirty="0" err="1">
                  <a:solidFill>
                    <a:srgbClr val="000000"/>
                  </a:solidFill>
                  <a:latin typeface="Times New Roman"/>
                  <a:ea typeface="Times New Roman"/>
                  <a:cs typeface="Times New Roman"/>
                  <a:sym typeface="Times New Roman"/>
                </a:rPr>
                <a:t>pháp</a:t>
              </a:r>
              <a:r>
                <a:rPr lang="en-US" sz="1400" b="1" i="0" u="none" strike="noStrike" cap="none" dirty="0">
                  <a:solidFill>
                    <a:srgbClr val="000000"/>
                  </a:solidFill>
                  <a:latin typeface="Times New Roman"/>
                  <a:ea typeface="Times New Roman"/>
                  <a:cs typeface="Times New Roman"/>
                  <a:sym typeface="Times New Roman"/>
                </a:rPr>
                <a:t>    Visual artifacts</a:t>
              </a:r>
              <a:endParaRPr sz="1400" b="1" i="0" u="none" strike="noStrike" cap="none" dirty="0">
                <a:solidFill>
                  <a:srgbClr val="000000"/>
                </a:solidFill>
                <a:latin typeface="Times New Roman"/>
                <a:ea typeface="Times New Roman"/>
                <a:cs typeface="Times New Roman"/>
                <a:sym typeface="Times New Roman"/>
              </a:endParaRPr>
            </a:p>
          </p:txBody>
        </p:sp>
        <p:sp>
          <p:nvSpPr>
            <p:cNvPr id="539" name="Google Shape;539;p21"/>
            <p:cNvSpPr/>
            <p:nvPr/>
          </p:nvSpPr>
          <p:spPr>
            <a:xfrm>
              <a:off x="7418395" y="1329399"/>
              <a:ext cx="786211" cy="1135541"/>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40" name="Google Shape;540;p21"/>
            <p:cNvSpPr/>
            <p:nvPr/>
          </p:nvSpPr>
          <p:spPr>
            <a:xfrm>
              <a:off x="7418395" y="1329399"/>
              <a:ext cx="786211" cy="1135541"/>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41" name="Google Shape;541;p21"/>
            <p:cNvSpPr/>
            <p:nvPr/>
          </p:nvSpPr>
          <p:spPr>
            <a:xfrm>
              <a:off x="7025289" y="1533796"/>
              <a:ext cx="1572423" cy="7267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42" name="Google Shape;542;p21"/>
            <p:cNvSpPr txBox="1"/>
            <p:nvPr/>
          </p:nvSpPr>
          <p:spPr>
            <a:xfrm>
              <a:off x="7025289" y="1533796"/>
              <a:ext cx="1572423" cy="726746"/>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Phương pháp Temporal consistency-based</a:t>
              </a:r>
              <a:endParaRPr sz="1400" b="0" i="0" u="none" strike="noStrike" cap="none">
                <a:solidFill>
                  <a:srgbClr val="000000"/>
                </a:solidFill>
                <a:latin typeface="Times New Roman"/>
                <a:ea typeface="Times New Roman"/>
                <a:cs typeface="Times New Roman"/>
                <a:sym typeface="Times New Roman"/>
              </a:endParaRPr>
            </a:p>
          </p:txBody>
        </p:sp>
      </p:grpSp>
      <p:sp>
        <p:nvSpPr>
          <p:cNvPr id="543" name="Google Shape;543;p21"/>
          <p:cNvSpPr txBox="1"/>
          <p:nvPr/>
        </p:nvSpPr>
        <p:spPr>
          <a:xfrm>
            <a:off x="171449" y="3451970"/>
            <a:ext cx="8518567"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dirty="0" err="1">
                <a:solidFill>
                  <a:srgbClr val="000000"/>
                </a:solidFill>
                <a:latin typeface="Times New Roman"/>
                <a:ea typeface="Times New Roman"/>
                <a:cs typeface="Times New Roman"/>
                <a:sym typeface="Times New Roman"/>
              </a:rPr>
              <a:t>Trong</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quá</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trình</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ghép</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khuôn</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mặt</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vào</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bức</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hình</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hoặc</a:t>
            </a:r>
            <a:r>
              <a:rPr lang="en-US" sz="1600" b="0" i="0" u="none" strike="noStrike" cap="none" dirty="0">
                <a:solidFill>
                  <a:srgbClr val="000000"/>
                </a:solidFill>
                <a:latin typeface="Times New Roman"/>
                <a:ea typeface="Times New Roman"/>
                <a:cs typeface="Times New Roman"/>
                <a:sym typeface="Times New Roman"/>
              </a:rPr>
              <a:t> video </a:t>
            </a:r>
            <a:r>
              <a:rPr lang="en-US" sz="1600" b="0" i="0" u="none" strike="noStrike" cap="none" dirty="0" err="1">
                <a:solidFill>
                  <a:srgbClr val="000000"/>
                </a:solidFill>
                <a:latin typeface="Times New Roman"/>
                <a:ea typeface="Times New Roman"/>
                <a:cs typeface="Times New Roman"/>
                <a:sym typeface="Times New Roman"/>
              </a:rPr>
              <a:t>thì</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có</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thể</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sẽ</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tạo</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ra</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những</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bất</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thường</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về</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mặt</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hiển</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thị</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Phương</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pháp</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này</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sử</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dụng</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những</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bất</a:t>
            </a:r>
            <a:r>
              <a:rPr lang="en-US" sz="1600" b="0" i="0" u="none" strike="noStrike" cap="none" dirty="0">
                <a:solidFill>
                  <a:srgbClr val="000000"/>
                </a:solidFill>
                <a:latin typeface="Times New Roman"/>
                <a:ea typeface="Times New Roman"/>
                <a:cs typeface="Times New Roman"/>
                <a:sym typeface="Times New Roman"/>
              </a:rPr>
              <a:t> </a:t>
            </a:r>
            <a:r>
              <a:rPr lang="en-US" sz="1600" b="0" i="0" u="none" strike="noStrike" cap="none" dirty="0" err="1">
                <a:solidFill>
                  <a:srgbClr val="000000"/>
                </a:solidFill>
                <a:latin typeface="Times New Roman"/>
                <a:ea typeface="Times New Roman"/>
                <a:cs typeface="Times New Roman"/>
                <a:sym typeface="Times New Roman"/>
              </a:rPr>
              <a:t>thường</a:t>
            </a:r>
            <a:r>
              <a:rPr lang="en-US" sz="1600" b="0" i="0" u="none" strike="noStrike" cap="none" dirty="0">
                <a:solidFill>
                  <a:srgbClr val="000000"/>
                </a:solidFill>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đó</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để</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phát</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hiện</a:t>
            </a:r>
            <a:r>
              <a:rPr lang="en-US" sz="1600" dirty="0">
                <a:latin typeface="Times New Roman"/>
                <a:ea typeface="Times New Roman"/>
                <a:cs typeface="Times New Roman"/>
                <a:sym typeface="Times New Roman"/>
              </a:rPr>
              <a:t> deepfake.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grpSp>
        <p:nvGrpSpPr>
          <p:cNvPr id="549" name="Google Shape;549;p22"/>
          <p:cNvGrpSpPr/>
          <p:nvPr/>
        </p:nvGrpSpPr>
        <p:grpSpPr>
          <a:xfrm>
            <a:off x="276432" y="817704"/>
            <a:ext cx="8591133" cy="2089380"/>
            <a:chOff x="6579" y="414782"/>
            <a:chExt cx="8591133" cy="2089380"/>
          </a:xfrm>
        </p:grpSpPr>
        <p:sp>
          <p:nvSpPr>
            <p:cNvPr id="550" name="Google Shape;550;p22"/>
            <p:cNvSpPr/>
            <p:nvPr/>
          </p:nvSpPr>
          <p:spPr>
            <a:xfrm>
              <a:off x="4302146" y="1183823"/>
              <a:ext cx="3509355" cy="145575"/>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00A59C"/>
              </a:solidFill>
              <a:prstDash val="solid"/>
              <a:round/>
              <a:headEnd type="none" w="sm" len="sm"/>
              <a:tailEnd type="none" w="sm" len="sm"/>
            </a:ln>
          </p:spPr>
        </p:sp>
        <p:sp>
          <p:nvSpPr>
            <p:cNvPr id="551" name="Google Shape;551;p22"/>
            <p:cNvSpPr/>
            <p:nvPr/>
          </p:nvSpPr>
          <p:spPr>
            <a:xfrm>
              <a:off x="4302146" y="1183823"/>
              <a:ext cx="1782524" cy="145575"/>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00A59C"/>
              </a:solidFill>
              <a:prstDash val="solid"/>
              <a:round/>
              <a:headEnd type="none" w="sm" len="sm"/>
              <a:tailEnd type="none" w="sm" len="sm"/>
            </a:ln>
          </p:spPr>
        </p:sp>
        <p:sp>
          <p:nvSpPr>
            <p:cNvPr id="552" name="Google Shape;552;p22"/>
            <p:cNvSpPr/>
            <p:nvPr/>
          </p:nvSpPr>
          <p:spPr>
            <a:xfrm>
              <a:off x="4256426" y="1183823"/>
              <a:ext cx="91440" cy="145575"/>
            </a:xfrm>
            <a:custGeom>
              <a:avLst/>
              <a:gdLst/>
              <a:ahLst/>
              <a:cxnLst/>
              <a:rect l="l" t="t" r="r" b="b"/>
              <a:pathLst>
                <a:path w="120000" h="120000" extrusionOk="0">
                  <a:moveTo>
                    <a:pt x="60000" y="0"/>
                  </a:moveTo>
                  <a:lnTo>
                    <a:pt x="60000" y="60000"/>
                  </a:lnTo>
                  <a:lnTo>
                    <a:pt x="140293" y="60000"/>
                  </a:lnTo>
                  <a:lnTo>
                    <a:pt x="140293" y="120000"/>
                  </a:lnTo>
                </a:path>
              </a:pathLst>
            </a:custGeom>
            <a:noFill/>
            <a:ln w="25400" cap="flat" cmpd="sng">
              <a:solidFill>
                <a:srgbClr val="00A59C"/>
              </a:solidFill>
              <a:prstDash val="solid"/>
              <a:round/>
              <a:headEnd type="none" w="sm" len="sm"/>
              <a:tailEnd type="none" w="sm" len="sm"/>
            </a:ln>
          </p:spPr>
        </p:sp>
        <p:sp>
          <p:nvSpPr>
            <p:cNvPr id="553" name="Google Shape;553;p22"/>
            <p:cNvSpPr/>
            <p:nvPr/>
          </p:nvSpPr>
          <p:spPr>
            <a:xfrm>
              <a:off x="2602385" y="1183823"/>
              <a:ext cx="1699760" cy="145575"/>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00A59C"/>
              </a:solidFill>
              <a:prstDash val="solid"/>
              <a:round/>
              <a:headEnd type="none" w="sm" len="sm"/>
              <a:tailEnd type="none" w="sm" len="sm"/>
            </a:ln>
          </p:spPr>
        </p:sp>
        <p:sp>
          <p:nvSpPr>
            <p:cNvPr id="554" name="Google Shape;554;p22"/>
            <p:cNvSpPr/>
            <p:nvPr/>
          </p:nvSpPr>
          <p:spPr>
            <a:xfrm>
              <a:off x="814370" y="1183823"/>
              <a:ext cx="3487775" cy="145575"/>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00A59C"/>
              </a:solidFill>
              <a:prstDash val="solid"/>
              <a:round/>
              <a:headEnd type="none" w="sm" len="sm"/>
              <a:tailEnd type="none" w="sm" len="sm"/>
            </a:ln>
          </p:spPr>
        </p:sp>
        <p:sp>
          <p:nvSpPr>
            <p:cNvPr id="555" name="Google Shape;555;p22"/>
            <p:cNvSpPr/>
            <p:nvPr/>
          </p:nvSpPr>
          <p:spPr>
            <a:xfrm>
              <a:off x="3400496" y="414782"/>
              <a:ext cx="1803299" cy="769040"/>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56" name="Google Shape;556;p22"/>
            <p:cNvSpPr/>
            <p:nvPr/>
          </p:nvSpPr>
          <p:spPr>
            <a:xfrm>
              <a:off x="3400496" y="414782"/>
              <a:ext cx="1803299" cy="769040"/>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57" name="Google Shape;557;p22"/>
            <p:cNvSpPr/>
            <p:nvPr/>
          </p:nvSpPr>
          <p:spPr>
            <a:xfrm>
              <a:off x="2498846" y="553209"/>
              <a:ext cx="3606599" cy="49218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58" name="Google Shape;558;p22"/>
            <p:cNvSpPr txBox="1"/>
            <p:nvPr/>
          </p:nvSpPr>
          <p:spPr>
            <a:xfrm>
              <a:off x="2498846" y="553209"/>
              <a:ext cx="3606599" cy="492186"/>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Phương phát phát hiện deepfake</a:t>
              </a:r>
              <a:endParaRPr sz="2400" b="0" i="0" u="none" strike="noStrike" cap="none">
                <a:solidFill>
                  <a:srgbClr val="000000"/>
                </a:solidFill>
                <a:latin typeface="Times New Roman"/>
                <a:ea typeface="Times New Roman"/>
                <a:cs typeface="Times New Roman"/>
                <a:sym typeface="Times New Roman"/>
              </a:endParaRPr>
            </a:p>
          </p:txBody>
        </p:sp>
        <p:sp>
          <p:nvSpPr>
            <p:cNvPr id="559" name="Google Shape;559;p22"/>
            <p:cNvSpPr/>
            <p:nvPr/>
          </p:nvSpPr>
          <p:spPr>
            <a:xfrm>
              <a:off x="410474" y="1329399"/>
              <a:ext cx="807791" cy="1117375"/>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60" name="Google Shape;560;p22"/>
            <p:cNvSpPr/>
            <p:nvPr/>
          </p:nvSpPr>
          <p:spPr>
            <a:xfrm>
              <a:off x="410474" y="1329399"/>
              <a:ext cx="807791" cy="1117375"/>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61" name="Google Shape;561;p22"/>
            <p:cNvSpPr/>
            <p:nvPr/>
          </p:nvSpPr>
          <p:spPr>
            <a:xfrm>
              <a:off x="6579" y="1530526"/>
              <a:ext cx="1615583" cy="7151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62" name="Google Shape;562;p22"/>
            <p:cNvSpPr txBox="1"/>
            <p:nvPr/>
          </p:nvSpPr>
          <p:spPr>
            <a:xfrm>
              <a:off x="6579" y="1530526"/>
              <a:ext cx="1615583" cy="715120"/>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Phương pháp General Network</a:t>
              </a:r>
              <a:endParaRPr sz="1400" b="0" i="0" u="none" strike="noStrike" cap="none">
                <a:solidFill>
                  <a:srgbClr val="000000"/>
                </a:solidFill>
                <a:latin typeface="Times New Roman"/>
                <a:ea typeface="Times New Roman"/>
                <a:cs typeface="Times New Roman"/>
                <a:sym typeface="Times New Roman"/>
              </a:endParaRPr>
            </a:p>
          </p:txBody>
        </p:sp>
        <p:sp>
          <p:nvSpPr>
            <p:cNvPr id="563" name="Google Shape;563;p22"/>
            <p:cNvSpPr/>
            <p:nvPr/>
          </p:nvSpPr>
          <p:spPr>
            <a:xfrm>
              <a:off x="2185061" y="1329399"/>
              <a:ext cx="834646" cy="1125863"/>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64" name="Google Shape;564;p22"/>
            <p:cNvSpPr/>
            <p:nvPr/>
          </p:nvSpPr>
          <p:spPr>
            <a:xfrm>
              <a:off x="2185061" y="1329399"/>
              <a:ext cx="834646" cy="1125863"/>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65" name="Google Shape;565;p22"/>
            <p:cNvSpPr/>
            <p:nvPr/>
          </p:nvSpPr>
          <p:spPr>
            <a:xfrm>
              <a:off x="1767738" y="1532054"/>
              <a:ext cx="1669293" cy="7205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66" name="Google Shape;566;p22"/>
            <p:cNvSpPr txBox="1"/>
            <p:nvPr/>
          </p:nvSpPr>
          <p:spPr>
            <a:xfrm>
              <a:off x="1767738" y="1532054"/>
              <a:ext cx="1669293" cy="720552"/>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Phương pháp     Camera Fingerprints</a:t>
              </a:r>
              <a:endParaRPr sz="1400" b="0" i="0" u="none" strike="noStrike" cap="none">
                <a:solidFill>
                  <a:srgbClr val="000000"/>
                </a:solidFill>
                <a:latin typeface="Times New Roman"/>
                <a:ea typeface="Times New Roman"/>
                <a:cs typeface="Times New Roman"/>
                <a:sym typeface="Times New Roman"/>
              </a:endParaRPr>
            </a:p>
          </p:txBody>
        </p:sp>
        <p:sp>
          <p:nvSpPr>
            <p:cNvPr id="567" name="Google Shape;567;p22"/>
            <p:cNvSpPr/>
            <p:nvPr/>
          </p:nvSpPr>
          <p:spPr>
            <a:xfrm>
              <a:off x="3972968" y="1329399"/>
              <a:ext cx="780721" cy="1174763"/>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68" name="Google Shape;568;p22"/>
            <p:cNvSpPr/>
            <p:nvPr/>
          </p:nvSpPr>
          <p:spPr>
            <a:xfrm>
              <a:off x="3972968" y="1329399"/>
              <a:ext cx="780721" cy="1174763"/>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69" name="Google Shape;569;p22"/>
            <p:cNvSpPr/>
            <p:nvPr/>
          </p:nvSpPr>
          <p:spPr>
            <a:xfrm>
              <a:off x="3582607" y="1540856"/>
              <a:ext cx="1561443" cy="7518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70" name="Google Shape;570;p22"/>
            <p:cNvSpPr txBox="1"/>
            <p:nvPr/>
          </p:nvSpPr>
          <p:spPr>
            <a:xfrm>
              <a:off x="3582607" y="1540856"/>
              <a:ext cx="1561443" cy="751848"/>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dirty="0" err="1">
                  <a:solidFill>
                    <a:srgbClr val="000000"/>
                  </a:solidFill>
                  <a:latin typeface="Times New Roman"/>
                  <a:ea typeface="Times New Roman"/>
                  <a:cs typeface="Times New Roman"/>
                  <a:sym typeface="Times New Roman"/>
                </a:rPr>
                <a:t>Phương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pháp</a:t>
              </a:r>
              <a:r>
                <a:rPr lang="en-US" sz="1400" b="0" i="0" u="none" strike="noStrike" cap="none" dirty="0">
                  <a:solidFill>
                    <a:srgbClr val="000000"/>
                  </a:solidFill>
                  <a:latin typeface="Times New Roman"/>
                  <a:ea typeface="Times New Roman"/>
                  <a:cs typeface="Times New Roman"/>
                  <a:sym typeface="Times New Roman"/>
                </a:rPr>
                <a:t> Biological Signals</a:t>
              </a:r>
              <a:endParaRPr dirty="0">
                <a:latin typeface="Times New Roman" panose="02020603050405020304" pitchFamily="18" charset="0"/>
                <a:cs typeface="Times New Roman" panose="02020603050405020304" pitchFamily="18" charset="0"/>
              </a:endParaRPr>
            </a:p>
          </p:txBody>
        </p:sp>
        <p:sp>
          <p:nvSpPr>
            <p:cNvPr id="571" name="Google Shape;571;p22"/>
            <p:cNvSpPr/>
            <p:nvPr/>
          </p:nvSpPr>
          <p:spPr>
            <a:xfrm>
              <a:off x="5687148" y="1329399"/>
              <a:ext cx="795043" cy="1096800"/>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72" name="Google Shape;572;p22"/>
            <p:cNvSpPr/>
            <p:nvPr/>
          </p:nvSpPr>
          <p:spPr>
            <a:xfrm>
              <a:off x="5687148" y="1329399"/>
              <a:ext cx="795043" cy="1096800"/>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73" name="Google Shape;573;p22"/>
            <p:cNvSpPr/>
            <p:nvPr/>
          </p:nvSpPr>
          <p:spPr>
            <a:xfrm>
              <a:off x="5289626" y="1526823"/>
              <a:ext cx="1590087" cy="7019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74" name="Google Shape;574;p22"/>
            <p:cNvSpPr txBox="1"/>
            <p:nvPr/>
          </p:nvSpPr>
          <p:spPr>
            <a:xfrm>
              <a:off x="5289626" y="1526823"/>
              <a:ext cx="1590087" cy="701952"/>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Phương pháp    Visual artifacts</a:t>
              </a:r>
              <a:endParaRPr sz="1400" b="0" i="0" u="none" strike="noStrike" cap="none">
                <a:solidFill>
                  <a:srgbClr val="000000"/>
                </a:solidFill>
                <a:latin typeface="Times New Roman"/>
                <a:ea typeface="Times New Roman"/>
                <a:cs typeface="Times New Roman"/>
                <a:sym typeface="Times New Roman"/>
              </a:endParaRPr>
            </a:p>
          </p:txBody>
        </p:sp>
        <p:sp>
          <p:nvSpPr>
            <p:cNvPr id="575" name="Google Shape;575;p22"/>
            <p:cNvSpPr/>
            <p:nvPr/>
          </p:nvSpPr>
          <p:spPr>
            <a:xfrm>
              <a:off x="7418395" y="1329399"/>
              <a:ext cx="786211" cy="1135541"/>
            </a:xfrm>
            <a:prstGeom prst="arc">
              <a:avLst>
                <a:gd name="adj1" fmla="val 13200000"/>
                <a:gd name="adj2" fmla="val 192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76" name="Google Shape;576;p22"/>
            <p:cNvSpPr/>
            <p:nvPr/>
          </p:nvSpPr>
          <p:spPr>
            <a:xfrm>
              <a:off x="7418395" y="1329399"/>
              <a:ext cx="786211" cy="1135541"/>
            </a:xfrm>
            <a:prstGeom prst="arc">
              <a:avLst>
                <a:gd name="adj1" fmla="val 2400000"/>
                <a:gd name="adj2" fmla="val 8400000"/>
              </a:avLst>
            </a:prstGeom>
            <a:noFill/>
            <a:ln w="25400" cap="flat" cmpd="sng">
              <a:solidFill>
                <a:srgbClr val="00A5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77" name="Google Shape;577;p22"/>
            <p:cNvSpPr/>
            <p:nvPr/>
          </p:nvSpPr>
          <p:spPr>
            <a:xfrm>
              <a:off x="7025289" y="1533796"/>
              <a:ext cx="1572423" cy="7267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78" name="Google Shape;578;p22"/>
            <p:cNvSpPr txBox="1"/>
            <p:nvPr/>
          </p:nvSpPr>
          <p:spPr>
            <a:xfrm>
              <a:off x="7025289" y="1533796"/>
              <a:ext cx="1572423" cy="726746"/>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000000"/>
                  </a:solidFill>
                  <a:latin typeface="Times New Roman"/>
                  <a:ea typeface="Times New Roman"/>
                  <a:cs typeface="Times New Roman"/>
                  <a:sym typeface="Times New Roman"/>
                </a:rPr>
                <a:t>Phương pháp Temporal consistency-based</a:t>
              </a:r>
              <a:endParaRPr sz="1400" b="1" i="0" u="none" strike="noStrike" cap="none">
                <a:solidFill>
                  <a:srgbClr val="000000"/>
                </a:solidFill>
                <a:latin typeface="Times New Roman"/>
                <a:ea typeface="Times New Roman"/>
                <a:cs typeface="Times New Roman"/>
                <a:sym typeface="Times New Roman"/>
              </a:endParaRPr>
            </a:p>
          </p:txBody>
        </p:sp>
      </p:grpSp>
      <p:sp>
        <p:nvSpPr>
          <p:cNvPr id="579" name="Google Shape;579;p22"/>
          <p:cNvSpPr txBox="1"/>
          <p:nvPr/>
        </p:nvSpPr>
        <p:spPr>
          <a:xfrm>
            <a:off x="269853" y="3547702"/>
            <a:ext cx="8395516"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Các video Deepfake được phát hiện là tồn tại sự không nhất quán giữa các khung hình liền kề do lỗi của thuật toán. Vì vậy, RNN được áp dụng để phát hiện những mâu thuẫn như vậy</a:t>
            </a:r>
            <a:endParaRPr sz="16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23"/>
          <p:cNvSpPr txBox="1">
            <a:spLocks noGrp="1"/>
          </p:cNvSpPr>
          <p:nvPr>
            <p:ph type="ctrTitle"/>
          </p:nvPr>
        </p:nvSpPr>
        <p:spPr>
          <a:xfrm>
            <a:off x="1607343" y="2914469"/>
            <a:ext cx="5929313" cy="1159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dirty="0">
                <a:latin typeface="Times New Roman"/>
                <a:ea typeface="Times New Roman"/>
                <a:cs typeface="Times New Roman"/>
                <a:sym typeface="Times New Roman"/>
              </a:rPr>
              <a:t>Dataset</a:t>
            </a:r>
            <a:endParaRPr dirty="0">
              <a:latin typeface="Times New Roman"/>
              <a:ea typeface="Times New Roman"/>
              <a:cs typeface="Times New Roman"/>
              <a:sym typeface="Times New Roman"/>
            </a:endParaRPr>
          </a:p>
        </p:txBody>
      </p:sp>
      <p:sp>
        <p:nvSpPr>
          <p:cNvPr id="585" name="Google Shape;585;p23"/>
          <p:cNvSpPr txBox="1"/>
          <p:nvPr/>
        </p:nvSpPr>
        <p:spPr>
          <a:xfrm>
            <a:off x="3050275" y="47550"/>
            <a:ext cx="2975400" cy="1990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1" i="0" u="none" strike="noStrike" cap="none" dirty="0">
                <a:solidFill>
                  <a:srgbClr val="00ACC3"/>
                </a:solidFill>
                <a:latin typeface="Times New Roman" panose="02020603050405020304" pitchFamily="18" charset="0"/>
                <a:ea typeface="Varela Round"/>
                <a:cs typeface="Times New Roman" panose="02020603050405020304" pitchFamily="18" charset="0"/>
                <a:sym typeface="Varela Round"/>
              </a:rPr>
              <a:t>3</a:t>
            </a:r>
            <a:endParaRPr sz="9600" b="1" i="0" u="none" strike="noStrike" cap="none" dirty="0">
              <a:solidFill>
                <a:srgbClr val="00ACC3"/>
              </a:solidFill>
              <a:latin typeface="Times New Roman" panose="02020603050405020304" pitchFamily="18" charset="0"/>
              <a:ea typeface="Varela Round"/>
              <a:cs typeface="Times New Roman" panose="02020603050405020304" pitchFamily="18" charset="0"/>
              <a:sym typeface="Varela Round"/>
            </a:endParaRPr>
          </a:p>
        </p:txBody>
      </p:sp>
    </p:spTree>
    <p:extLst>
      <p:ext uri="{BB962C8B-B14F-4D97-AF65-F5344CB8AC3E}">
        <p14:creationId xmlns:p14="http://schemas.microsoft.com/office/powerpoint/2010/main" val="1343713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5"/>
          <p:cNvSpPr txBox="1">
            <a:spLocks noGrp="1"/>
          </p:cNvSpPr>
          <p:nvPr>
            <p:ph type="title"/>
          </p:nvPr>
        </p:nvSpPr>
        <p:spPr>
          <a:xfrm>
            <a:off x="64294" y="1080501"/>
            <a:ext cx="1385888" cy="641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US" b="1" dirty="0">
                <a:latin typeface="Times New Roman"/>
                <a:ea typeface="Times New Roman"/>
                <a:cs typeface="Times New Roman"/>
                <a:sym typeface="Times New Roman"/>
              </a:rPr>
              <a:t>DATASET</a:t>
            </a:r>
            <a:endParaRPr dirty="0"/>
          </a:p>
        </p:txBody>
      </p:sp>
      <p:cxnSp>
        <p:nvCxnSpPr>
          <p:cNvPr id="600" name="Google Shape;600;p25"/>
          <p:cNvCxnSpPr/>
          <p:nvPr/>
        </p:nvCxnSpPr>
        <p:spPr>
          <a:xfrm>
            <a:off x="4021138" y="2125663"/>
            <a:ext cx="2659062" cy="0"/>
          </a:xfrm>
          <a:prstGeom prst="straightConnector1">
            <a:avLst/>
          </a:prstGeom>
          <a:noFill/>
          <a:ln w="9525" cap="flat" cmpd="sng">
            <a:solidFill>
              <a:srgbClr val="090C0D"/>
            </a:solidFill>
            <a:prstDash val="solid"/>
            <a:round/>
            <a:headEnd type="none" w="sm" len="sm"/>
            <a:tailEnd type="none" w="sm" len="sm"/>
          </a:ln>
        </p:spPr>
      </p:cxnSp>
      <p:cxnSp>
        <p:nvCxnSpPr>
          <p:cNvPr id="601" name="Google Shape;601;p25"/>
          <p:cNvCxnSpPr/>
          <p:nvPr/>
        </p:nvCxnSpPr>
        <p:spPr>
          <a:xfrm>
            <a:off x="4021138" y="2125663"/>
            <a:ext cx="0" cy="1019175"/>
          </a:xfrm>
          <a:prstGeom prst="straightConnector1">
            <a:avLst/>
          </a:prstGeom>
          <a:noFill/>
          <a:ln w="9525" cap="flat" cmpd="sng">
            <a:solidFill>
              <a:srgbClr val="090C0D"/>
            </a:solidFill>
            <a:prstDash val="solid"/>
            <a:round/>
            <a:headEnd type="none" w="sm" len="sm"/>
            <a:tailEnd type="triangle" w="med" len="med"/>
          </a:ln>
        </p:spPr>
      </p:cxnSp>
      <p:cxnSp>
        <p:nvCxnSpPr>
          <p:cNvPr id="602" name="Google Shape;602;p25"/>
          <p:cNvCxnSpPr/>
          <p:nvPr/>
        </p:nvCxnSpPr>
        <p:spPr>
          <a:xfrm>
            <a:off x="6680200" y="2125663"/>
            <a:ext cx="0" cy="1019175"/>
          </a:xfrm>
          <a:prstGeom prst="straightConnector1">
            <a:avLst/>
          </a:prstGeom>
          <a:noFill/>
          <a:ln w="9525" cap="flat" cmpd="sng">
            <a:solidFill>
              <a:srgbClr val="090C0D"/>
            </a:solidFill>
            <a:prstDash val="solid"/>
            <a:round/>
            <a:headEnd type="none" w="sm" len="sm"/>
            <a:tailEnd type="triangle" w="med" len="med"/>
          </a:ln>
        </p:spPr>
      </p:cxnSp>
      <p:cxnSp>
        <p:nvCxnSpPr>
          <p:cNvPr id="603" name="Google Shape;603;p25"/>
          <p:cNvCxnSpPr/>
          <p:nvPr/>
        </p:nvCxnSpPr>
        <p:spPr>
          <a:xfrm>
            <a:off x="5275263" y="1797050"/>
            <a:ext cx="0" cy="328613"/>
          </a:xfrm>
          <a:prstGeom prst="straightConnector1">
            <a:avLst/>
          </a:prstGeom>
          <a:noFill/>
          <a:ln w="9525" cap="flat" cmpd="sng">
            <a:solidFill>
              <a:srgbClr val="090C0D"/>
            </a:solidFill>
            <a:prstDash val="solid"/>
            <a:round/>
            <a:headEnd type="none" w="sm" len="sm"/>
            <a:tailEnd type="triangle" w="med" len="med"/>
          </a:ln>
        </p:spPr>
      </p:cxnSp>
      <p:sp>
        <p:nvSpPr>
          <p:cNvPr id="604" name="Google Shape;604;p25"/>
          <p:cNvSpPr/>
          <p:nvPr/>
        </p:nvSpPr>
        <p:spPr>
          <a:xfrm>
            <a:off x="3945732" y="415911"/>
            <a:ext cx="2659062" cy="1381155"/>
          </a:xfrm>
          <a:prstGeom prst="flowChartAlternateProcess">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1"/>
                </a:solidFill>
                <a:latin typeface="Times New Roman" panose="02020603050405020304" pitchFamily="18" charset="0"/>
                <a:cs typeface="Times New Roman" panose="02020603050405020304" pitchFamily="18" charset="0"/>
                <a:sym typeface="Arial"/>
              </a:rPr>
              <a:t>Face Forensics++</a:t>
            </a:r>
            <a:endParaRPr dirty="0">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None/>
            </a:pPr>
            <a:r>
              <a:rPr lang="en-US" sz="1400" b="0" i="0" u="none" strike="noStrike" cap="none" dirty="0">
                <a:solidFill>
                  <a:schemeClr val="dk1"/>
                </a:solidFill>
                <a:latin typeface="Times New Roman" panose="02020603050405020304" pitchFamily="18" charset="0"/>
                <a:cs typeface="Times New Roman" panose="02020603050405020304" pitchFamily="18" charset="0"/>
                <a:sym typeface="Arial"/>
              </a:rPr>
              <a:t>2000 videos</a:t>
            </a:r>
            <a:endParaRPr dirty="0">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None/>
            </a:pPr>
            <a:r>
              <a:rPr lang="en-US" sz="1400" b="0" i="0" u="none" strike="noStrike" cap="none" dirty="0">
                <a:solidFill>
                  <a:schemeClr val="dk1"/>
                </a:solidFill>
                <a:latin typeface="Times New Roman" panose="02020603050405020304" pitchFamily="18" charset="0"/>
                <a:cs typeface="Times New Roman" panose="02020603050405020304" pitchFamily="18" charset="0"/>
                <a:sym typeface="Arial"/>
              </a:rPr>
              <a:t>and 140K Real, Fake Faces</a:t>
            </a:r>
            <a:endParaRPr dirty="0">
              <a:latin typeface="Times New Roman" panose="02020603050405020304" pitchFamily="18" charset="0"/>
              <a:cs typeface="Times New Roman" panose="02020603050405020304" pitchFamily="18" charset="0"/>
            </a:endParaRPr>
          </a:p>
        </p:txBody>
      </p:sp>
      <p:sp>
        <p:nvSpPr>
          <p:cNvPr id="605" name="Google Shape;605;p25"/>
          <p:cNvSpPr/>
          <p:nvPr/>
        </p:nvSpPr>
        <p:spPr>
          <a:xfrm>
            <a:off x="3031729" y="3194054"/>
            <a:ext cx="1978818" cy="1025521"/>
          </a:xfrm>
          <a:prstGeom prst="flowChartAlternateProcess">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1"/>
                </a:solidFill>
                <a:latin typeface="Times New Roman" panose="02020603050405020304" pitchFamily="18" charset="0"/>
                <a:cs typeface="Times New Roman" panose="02020603050405020304" pitchFamily="18" charset="0"/>
                <a:sym typeface="Arial"/>
              </a:rPr>
              <a:t>Train</a:t>
            </a:r>
            <a:endParaRPr dirty="0">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None/>
            </a:pPr>
            <a:r>
              <a:rPr lang="en-US" sz="1400" b="0" i="0" u="none" strike="noStrike" cap="none" dirty="0">
                <a:solidFill>
                  <a:schemeClr val="dk1"/>
                </a:solidFill>
                <a:latin typeface="Times New Roman" panose="02020603050405020304" pitchFamily="18" charset="0"/>
                <a:cs typeface="Times New Roman" panose="02020603050405020304" pitchFamily="18" charset="0"/>
                <a:sym typeface="Arial"/>
              </a:rPr>
              <a:t>(80%)</a:t>
            </a:r>
            <a:endParaRPr dirty="0">
              <a:latin typeface="Times New Roman" panose="02020603050405020304" pitchFamily="18" charset="0"/>
              <a:cs typeface="Times New Roman" panose="02020603050405020304" pitchFamily="18" charset="0"/>
            </a:endParaRPr>
          </a:p>
        </p:txBody>
      </p:sp>
      <p:sp>
        <p:nvSpPr>
          <p:cNvPr id="606" name="Google Shape;606;p25"/>
          <p:cNvSpPr/>
          <p:nvPr/>
        </p:nvSpPr>
        <p:spPr>
          <a:xfrm>
            <a:off x="5690791" y="3194054"/>
            <a:ext cx="1978818" cy="1025521"/>
          </a:xfrm>
          <a:prstGeom prst="flowChartAlternateProcess">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1"/>
                </a:solidFill>
                <a:latin typeface="Times New Roman" panose="02020603050405020304" pitchFamily="18" charset="0"/>
                <a:cs typeface="Times New Roman" panose="02020603050405020304" pitchFamily="18" charset="0"/>
                <a:sym typeface="Arial"/>
              </a:rPr>
              <a:t>Test</a:t>
            </a:r>
            <a:endParaRPr dirty="0">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None/>
            </a:pPr>
            <a:r>
              <a:rPr lang="en-US" sz="1400" b="0" i="0" u="none" strike="noStrike" cap="none" dirty="0">
                <a:solidFill>
                  <a:schemeClr val="dk1"/>
                </a:solidFill>
                <a:latin typeface="Times New Roman" panose="02020603050405020304" pitchFamily="18" charset="0"/>
                <a:cs typeface="Times New Roman" panose="02020603050405020304" pitchFamily="18" charset="0"/>
                <a:sym typeface="Arial"/>
              </a:rPr>
              <a:t>(20%)</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5187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23"/>
          <p:cNvSpPr txBox="1">
            <a:spLocks noGrp="1"/>
          </p:cNvSpPr>
          <p:nvPr>
            <p:ph type="ctrTitle"/>
          </p:nvPr>
        </p:nvSpPr>
        <p:spPr>
          <a:xfrm>
            <a:off x="1607343" y="2914469"/>
            <a:ext cx="5929313" cy="1159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dirty="0" err="1">
                <a:latin typeface="Times New Roman"/>
                <a:ea typeface="Times New Roman"/>
                <a:cs typeface="Times New Roman"/>
                <a:sym typeface="Times New Roman"/>
              </a:rPr>
              <a:t>Thiết</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kệ</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hệ</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thống</a:t>
            </a:r>
            <a:endParaRPr dirty="0">
              <a:latin typeface="Times New Roman"/>
              <a:ea typeface="Times New Roman"/>
              <a:cs typeface="Times New Roman"/>
              <a:sym typeface="Times New Roman"/>
            </a:endParaRPr>
          </a:p>
        </p:txBody>
      </p:sp>
      <p:sp>
        <p:nvSpPr>
          <p:cNvPr id="585" name="Google Shape;585;p23"/>
          <p:cNvSpPr txBox="1"/>
          <p:nvPr/>
        </p:nvSpPr>
        <p:spPr>
          <a:xfrm>
            <a:off x="3050275" y="47550"/>
            <a:ext cx="2975400" cy="1990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1" dirty="0">
                <a:solidFill>
                  <a:srgbClr val="00ACC3"/>
                </a:solidFill>
                <a:latin typeface="Times New Roman" panose="02020603050405020304" pitchFamily="18" charset="0"/>
                <a:ea typeface="Varela Round"/>
                <a:cs typeface="Times New Roman" panose="02020603050405020304" pitchFamily="18" charset="0"/>
                <a:sym typeface="Varela Round"/>
              </a:rPr>
              <a:t>4</a:t>
            </a:r>
            <a:endParaRPr sz="9600" b="1" i="0" u="none" strike="noStrike" cap="none" dirty="0">
              <a:solidFill>
                <a:srgbClr val="00ACC3"/>
              </a:solidFill>
              <a:latin typeface="Times New Roman" panose="02020603050405020304" pitchFamily="18" charset="0"/>
              <a:ea typeface="Varela Round"/>
              <a:cs typeface="Times New Roman" panose="02020603050405020304" pitchFamily="18" charset="0"/>
              <a:sym typeface="Varela Round"/>
            </a:endParaRPr>
          </a:p>
        </p:txBody>
      </p:sp>
    </p:spTree>
    <p:extLst>
      <p:ext uri="{BB962C8B-B14F-4D97-AF65-F5344CB8AC3E}">
        <p14:creationId xmlns:p14="http://schemas.microsoft.com/office/powerpoint/2010/main" val="1675143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2" name="Google Shape;592;p24"/>
          <p:cNvSpPr txBox="1"/>
          <p:nvPr/>
        </p:nvSpPr>
        <p:spPr>
          <a:xfrm>
            <a:off x="64294" y="1080501"/>
            <a:ext cx="1385888" cy="641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617A86"/>
              </a:buClr>
              <a:buSzPts val="1800"/>
              <a:buFont typeface="Nixie One"/>
              <a:buNone/>
            </a:pPr>
            <a:r>
              <a:rPr lang="en-US" sz="1800" b="1" i="0" u="none" strike="noStrike" cap="none">
                <a:solidFill>
                  <a:srgbClr val="617A86"/>
                </a:solidFill>
                <a:latin typeface="Times New Roman"/>
                <a:ea typeface="Times New Roman"/>
                <a:cs typeface="Times New Roman"/>
                <a:sym typeface="Times New Roman"/>
              </a:rPr>
              <a:t>Tổng quan hệ thống</a:t>
            </a:r>
            <a:endParaRPr sz="1800" b="1" i="0" u="none" strike="noStrike" cap="none">
              <a:solidFill>
                <a:srgbClr val="617A86"/>
              </a:solidFill>
              <a:latin typeface="Times New Roman"/>
              <a:ea typeface="Times New Roman"/>
              <a:cs typeface="Times New Roman"/>
              <a:sym typeface="Times New Roman"/>
            </a:endParaRPr>
          </a:p>
        </p:txBody>
      </p:sp>
      <p:pic>
        <p:nvPicPr>
          <p:cNvPr id="593" name="Google Shape;593;p24" descr="Diagram&#10;&#10;Description automatically generated"/>
          <p:cNvPicPr preferRelativeResize="0"/>
          <p:nvPr/>
        </p:nvPicPr>
        <p:blipFill rotWithShape="1">
          <a:blip r:embed="rId3">
            <a:alphaModFix/>
          </a:blip>
          <a:srcRect/>
          <a:stretch/>
        </p:blipFill>
        <p:spPr>
          <a:xfrm>
            <a:off x="2549525" y="542670"/>
            <a:ext cx="5930106" cy="3898861"/>
          </a:xfrm>
          <a:prstGeom prst="rect">
            <a:avLst/>
          </a:prstGeom>
          <a:noFill/>
          <a:ln w="9525" cap="flat" cmpd="sng">
            <a:solidFill>
              <a:srgbClr val="000000"/>
            </a:solidFill>
            <a:prstDash val="solid"/>
            <a:miter lim="800000"/>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grpSp>
        <p:nvGrpSpPr>
          <p:cNvPr id="611" name="Google Shape;611;p26"/>
          <p:cNvGrpSpPr/>
          <p:nvPr/>
        </p:nvGrpSpPr>
        <p:grpSpPr>
          <a:xfrm>
            <a:off x="93246" y="3981326"/>
            <a:ext cx="4141871" cy="857250"/>
            <a:chOff x="2835442" y="4327358"/>
            <a:chExt cx="5522495" cy="1143000"/>
          </a:xfrm>
        </p:grpSpPr>
        <p:sp>
          <p:nvSpPr>
            <p:cNvPr id="612" name="Google Shape;612;p26"/>
            <p:cNvSpPr/>
            <p:nvPr/>
          </p:nvSpPr>
          <p:spPr>
            <a:xfrm>
              <a:off x="3978442" y="4327358"/>
              <a:ext cx="4235116" cy="1143000"/>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613" name="Google Shape;613;p26"/>
            <p:cNvSpPr/>
            <p:nvPr/>
          </p:nvSpPr>
          <p:spPr>
            <a:xfrm>
              <a:off x="3978442" y="4327358"/>
              <a:ext cx="1143000" cy="1143000"/>
            </a:xfrm>
            <a:custGeom>
              <a:avLst/>
              <a:gdLst/>
              <a:ahLst/>
              <a:cxnLst/>
              <a:rect l="l" t="t" r="r" b="b"/>
              <a:pathLst>
                <a:path w="1143000" h="1143000" extrusionOk="0">
                  <a:moveTo>
                    <a:pt x="0" y="0"/>
                  </a:moveTo>
                  <a:lnTo>
                    <a:pt x="1143000" y="0"/>
                  </a:lnTo>
                  <a:cubicBezTo>
                    <a:pt x="1143000" y="631261"/>
                    <a:pt x="631261" y="1143000"/>
                    <a:pt x="0" y="1143000"/>
                  </a:cubicBezTo>
                  <a:close/>
                </a:path>
              </a:pathLst>
            </a:custGeom>
            <a:solidFill>
              <a:srgbClr val="FFCC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614" name="Google Shape;614;p26"/>
            <p:cNvSpPr/>
            <p:nvPr/>
          </p:nvSpPr>
          <p:spPr>
            <a:xfrm rot="10800000">
              <a:off x="2835442" y="4327358"/>
              <a:ext cx="1143000" cy="1143000"/>
            </a:xfrm>
            <a:custGeom>
              <a:avLst/>
              <a:gdLst/>
              <a:ahLst/>
              <a:cxnLst/>
              <a:rect l="l" t="t" r="r" b="b"/>
              <a:pathLst>
                <a:path w="1143000" h="1143000" extrusionOk="0">
                  <a:moveTo>
                    <a:pt x="0" y="0"/>
                  </a:moveTo>
                  <a:lnTo>
                    <a:pt x="1143000" y="0"/>
                  </a:lnTo>
                  <a:cubicBezTo>
                    <a:pt x="1143000" y="631261"/>
                    <a:pt x="631261" y="1143000"/>
                    <a:pt x="0" y="1143000"/>
                  </a:cubicBezTo>
                  <a:close/>
                </a:path>
              </a:pathLst>
            </a:cu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615" name="Google Shape;615;p26"/>
            <p:cNvSpPr/>
            <p:nvPr/>
          </p:nvSpPr>
          <p:spPr>
            <a:xfrm>
              <a:off x="8213558" y="4327358"/>
              <a:ext cx="144379" cy="1143000"/>
            </a:xfrm>
            <a:prstGeom prst="rect">
              <a:avLst/>
            </a:prstGeom>
            <a:solidFill>
              <a:srgbClr val="FFCC00"/>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grpSp>
      <p:grpSp>
        <p:nvGrpSpPr>
          <p:cNvPr id="616" name="Google Shape;616;p26"/>
          <p:cNvGrpSpPr/>
          <p:nvPr/>
        </p:nvGrpSpPr>
        <p:grpSpPr>
          <a:xfrm>
            <a:off x="950496" y="3124076"/>
            <a:ext cx="4141871" cy="857250"/>
            <a:chOff x="2835442" y="4327358"/>
            <a:chExt cx="5522495" cy="1143000"/>
          </a:xfrm>
        </p:grpSpPr>
        <p:sp>
          <p:nvSpPr>
            <p:cNvPr id="617" name="Google Shape;617;p26"/>
            <p:cNvSpPr/>
            <p:nvPr/>
          </p:nvSpPr>
          <p:spPr>
            <a:xfrm>
              <a:off x="3978442" y="4327358"/>
              <a:ext cx="4235116" cy="1143000"/>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618" name="Google Shape;618;p26"/>
            <p:cNvSpPr/>
            <p:nvPr/>
          </p:nvSpPr>
          <p:spPr>
            <a:xfrm>
              <a:off x="3978442" y="4327358"/>
              <a:ext cx="1143000" cy="1143000"/>
            </a:xfrm>
            <a:custGeom>
              <a:avLst/>
              <a:gdLst/>
              <a:ahLst/>
              <a:cxnLst/>
              <a:rect l="l" t="t" r="r" b="b"/>
              <a:pathLst>
                <a:path w="1143000" h="1143000" extrusionOk="0">
                  <a:moveTo>
                    <a:pt x="0" y="0"/>
                  </a:moveTo>
                  <a:lnTo>
                    <a:pt x="1143000" y="0"/>
                  </a:lnTo>
                  <a:cubicBezTo>
                    <a:pt x="1143000" y="631261"/>
                    <a:pt x="631261" y="1143000"/>
                    <a:pt x="0" y="1143000"/>
                  </a:cubicBezTo>
                  <a:close/>
                </a:path>
              </a:pathLst>
            </a:custGeom>
            <a:solidFill>
              <a:srgbClr val="FF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619" name="Google Shape;619;p26"/>
            <p:cNvSpPr/>
            <p:nvPr/>
          </p:nvSpPr>
          <p:spPr>
            <a:xfrm rot="10800000">
              <a:off x="2835442" y="4327358"/>
              <a:ext cx="1143000" cy="1143000"/>
            </a:xfrm>
            <a:custGeom>
              <a:avLst/>
              <a:gdLst/>
              <a:ahLst/>
              <a:cxnLst/>
              <a:rect l="l" t="t" r="r" b="b"/>
              <a:pathLst>
                <a:path w="1143000" h="1143000" extrusionOk="0">
                  <a:moveTo>
                    <a:pt x="0" y="0"/>
                  </a:moveTo>
                  <a:lnTo>
                    <a:pt x="1143000" y="0"/>
                  </a:lnTo>
                  <a:cubicBezTo>
                    <a:pt x="1143000" y="631261"/>
                    <a:pt x="631261" y="1143000"/>
                    <a:pt x="0" y="1143000"/>
                  </a:cubicBezTo>
                  <a:close/>
                </a:path>
              </a:pathLst>
            </a:custGeom>
            <a:solidFill>
              <a:srgbClr val="FF33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620" name="Google Shape;620;p26"/>
            <p:cNvSpPr/>
            <p:nvPr/>
          </p:nvSpPr>
          <p:spPr>
            <a:xfrm>
              <a:off x="8213558" y="4327358"/>
              <a:ext cx="144379" cy="1143000"/>
            </a:xfrm>
            <a:prstGeom prst="rect">
              <a:avLst/>
            </a:prstGeom>
            <a:solidFill>
              <a:srgbClr val="FF0066"/>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grpSp>
      <p:grpSp>
        <p:nvGrpSpPr>
          <p:cNvPr id="621" name="Google Shape;621;p26"/>
          <p:cNvGrpSpPr/>
          <p:nvPr/>
        </p:nvGrpSpPr>
        <p:grpSpPr>
          <a:xfrm>
            <a:off x="1807746" y="2266826"/>
            <a:ext cx="4141871" cy="857250"/>
            <a:chOff x="2835442" y="4327358"/>
            <a:chExt cx="5522495" cy="1143000"/>
          </a:xfrm>
        </p:grpSpPr>
        <p:sp>
          <p:nvSpPr>
            <p:cNvPr id="622" name="Google Shape;622;p26"/>
            <p:cNvSpPr/>
            <p:nvPr/>
          </p:nvSpPr>
          <p:spPr>
            <a:xfrm>
              <a:off x="3978442" y="4327358"/>
              <a:ext cx="4235116" cy="1143000"/>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623" name="Google Shape;623;p26"/>
            <p:cNvSpPr/>
            <p:nvPr/>
          </p:nvSpPr>
          <p:spPr>
            <a:xfrm>
              <a:off x="3978442" y="4327358"/>
              <a:ext cx="1143000" cy="1143000"/>
            </a:xfrm>
            <a:custGeom>
              <a:avLst/>
              <a:gdLst/>
              <a:ahLst/>
              <a:cxnLst/>
              <a:rect l="l" t="t" r="r" b="b"/>
              <a:pathLst>
                <a:path w="1143000" h="1143000" extrusionOk="0">
                  <a:moveTo>
                    <a:pt x="0" y="0"/>
                  </a:moveTo>
                  <a:lnTo>
                    <a:pt x="1143000" y="0"/>
                  </a:lnTo>
                  <a:cubicBezTo>
                    <a:pt x="1143000" y="631261"/>
                    <a:pt x="631261" y="1143000"/>
                    <a:pt x="0" y="1143000"/>
                  </a:cubicBezTo>
                  <a:close/>
                </a:path>
              </a:pathLst>
            </a:cu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624" name="Google Shape;624;p26"/>
            <p:cNvSpPr/>
            <p:nvPr/>
          </p:nvSpPr>
          <p:spPr>
            <a:xfrm rot="10800000">
              <a:off x="2835442" y="4327358"/>
              <a:ext cx="1143000" cy="1143000"/>
            </a:xfrm>
            <a:custGeom>
              <a:avLst/>
              <a:gdLst/>
              <a:ahLst/>
              <a:cxnLst/>
              <a:rect l="l" t="t" r="r" b="b"/>
              <a:pathLst>
                <a:path w="1143000" h="1143000" extrusionOk="0">
                  <a:moveTo>
                    <a:pt x="0" y="0"/>
                  </a:moveTo>
                  <a:lnTo>
                    <a:pt x="1143000" y="0"/>
                  </a:lnTo>
                  <a:cubicBezTo>
                    <a:pt x="1143000" y="631261"/>
                    <a:pt x="631261" y="1143000"/>
                    <a:pt x="0" y="1143000"/>
                  </a:cubicBezTo>
                  <a:close/>
                </a:path>
              </a:pathLst>
            </a:cu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625" name="Google Shape;625;p26"/>
            <p:cNvSpPr/>
            <p:nvPr/>
          </p:nvSpPr>
          <p:spPr>
            <a:xfrm>
              <a:off x="8213558" y="4327358"/>
              <a:ext cx="144379" cy="1143000"/>
            </a:xfrm>
            <a:prstGeom prst="rect">
              <a:avLst/>
            </a:prstGeom>
            <a:solidFill>
              <a:srgbClr val="0070C0"/>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grpSp>
      <p:grpSp>
        <p:nvGrpSpPr>
          <p:cNvPr id="626" name="Google Shape;626;p26"/>
          <p:cNvGrpSpPr/>
          <p:nvPr/>
        </p:nvGrpSpPr>
        <p:grpSpPr>
          <a:xfrm>
            <a:off x="2664996" y="1409576"/>
            <a:ext cx="4141871" cy="857250"/>
            <a:chOff x="2835442" y="4327358"/>
            <a:chExt cx="5522495" cy="1143000"/>
          </a:xfrm>
        </p:grpSpPr>
        <p:sp>
          <p:nvSpPr>
            <p:cNvPr id="627" name="Google Shape;627;p26"/>
            <p:cNvSpPr/>
            <p:nvPr/>
          </p:nvSpPr>
          <p:spPr>
            <a:xfrm>
              <a:off x="3978442" y="4327358"/>
              <a:ext cx="4235116" cy="1143000"/>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628" name="Google Shape;628;p26"/>
            <p:cNvSpPr/>
            <p:nvPr/>
          </p:nvSpPr>
          <p:spPr>
            <a:xfrm>
              <a:off x="3978442" y="4327358"/>
              <a:ext cx="1143000" cy="1143000"/>
            </a:xfrm>
            <a:custGeom>
              <a:avLst/>
              <a:gdLst/>
              <a:ahLst/>
              <a:cxnLst/>
              <a:rect l="l" t="t" r="r" b="b"/>
              <a:pathLst>
                <a:path w="1143000" h="1143000" extrusionOk="0">
                  <a:moveTo>
                    <a:pt x="0" y="0"/>
                  </a:moveTo>
                  <a:lnTo>
                    <a:pt x="1143000" y="0"/>
                  </a:lnTo>
                  <a:cubicBezTo>
                    <a:pt x="1143000" y="631261"/>
                    <a:pt x="631261" y="1143000"/>
                    <a:pt x="0" y="1143000"/>
                  </a:cubicBezTo>
                  <a:close/>
                </a:path>
              </a:pathLst>
            </a:custGeom>
            <a:solidFill>
              <a:srgbClr val="9900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629" name="Google Shape;629;p26"/>
            <p:cNvSpPr/>
            <p:nvPr/>
          </p:nvSpPr>
          <p:spPr>
            <a:xfrm rot="10800000">
              <a:off x="2835442" y="4327358"/>
              <a:ext cx="1143000" cy="1143000"/>
            </a:xfrm>
            <a:custGeom>
              <a:avLst/>
              <a:gdLst/>
              <a:ahLst/>
              <a:cxnLst/>
              <a:rect l="l" t="t" r="r" b="b"/>
              <a:pathLst>
                <a:path w="1143000" h="1143000" extrusionOk="0">
                  <a:moveTo>
                    <a:pt x="0" y="0"/>
                  </a:moveTo>
                  <a:lnTo>
                    <a:pt x="1143000" y="0"/>
                  </a:lnTo>
                  <a:cubicBezTo>
                    <a:pt x="1143000" y="631261"/>
                    <a:pt x="631261" y="1143000"/>
                    <a:pt x="0" y="1143000"/>
                  </a:cubicBezTo>
                  <a:close/>
                </a:path>
              </a:pathLst>
            </a:custGeom>
            <a:solidFill>
              <a:srgbClr val="CC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630" name="Google Shape;630;p26"/>
            <p:cNvSpPr/>
            <p:nvPr/>
          </p:nvSpPr>
          <p:spPr>
            <a:xfrm>
              <a:off x="8213558" y="4327358"/>
              <a:ext cx="144379" cy="1143000"/>
            </a:xfrm>
            <a:prstGeom prst="rect">
              <a:avLst/>
            </a:prstGeom>
            <a:solidFill>
              <a:srgbClr val="9900CC"/>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grpSp>
      <p:grpSp>
        <p:nvGrpSpPr>
          <p:cNvPr id="631" name="Google Shape;631;p26"/>
          <p:cNvGrpSpPr/>
          <p:nvPr/>
        </p:nvGrpSpPr>
        <p:grpSpPr>
          <a:xfrm>
            <a:off x="3522246" y="552326"/>
            <a:ext cx="4141871" cy="857250"/>
            <a:chOff x="2835442" y="4327358"/>
            <a:chExt cx="5522495" cy="1143000"/>
          </a:xfrm>
        </p:grpSpPr>
        <p:sp>
          <p:nvSpPr>
            <p:cNvPr id="632" name="Google Shape;632;p26"/>
            <p:cNvSpPr/>
            <p:nvPr/>
          </p:nvSpPr>
          <p:spPr>
            <a:xfrm>
              <a:off x="3978442" y="4327358"/>
              <a:ext cx="4235116" cy="1143000"/>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633" name="Google Shape;633;p26"/>
            <p:cNvSpPr/>
            <p:nvPr/>
          </p:nvSpPr>
          <p:spPr>
            <a:xfrm>
              <a:off x="3978442" y="4327358"/>
              <a:ext cx="1143000" cy="1143000"/>
            </a:xfrm>
            <a:custGeom>
              <a:avLst/>
              <a:gdLst/>
              <a:ahLst/>
              <a:cxnLst/>
              <a:rect l="l" t="t" r="r" b="b"/>
              <a:pathLst>
                <a:path w="1143000" h="1143000" extrusionOk="0">
                  <a:moveTo>
                    <a:pt x="0" y="0"/>
                  </a:moveTo>
                  <a:lnTo>
                    <a:pt x="1143000" y="0"/>
                  </a:lnTo>
                  <a:cubicBezTo>
                    <a:pt x="1143000" y="631261"/>
                    <a:pt x="631261" y="1143000"/>
                    <a:pt x="0" y="1143000"/>
                  </a:cubicBezTo>
                  <a:close/>
                </a:path>
              </a:pathLst>
            </a:custGeom>
            <a:solidFill>
              <a:srgbClr val="00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634" name="Google Shape;634;p26"/>
            <p:cNvSpPr/>
            <p:nvPr/>
          </p:nvSpPr>
          <p:spPr>
            <a:xfrm rot="10800000">
              <a:off x="2835442" y="4327358"/>
              <a:ext cx="1143000" cy="1143000"/>
            </a:xfrm>
            <a:custGeom>
              <a:avLst/>
              <a:gdLst/>
              <a:ahLst/>
              <a:cxnLst/>
              <a:rect l="l" t="t" r="r" b="b"/>
              <a:pathLst>
                <a:path w="1143000" h="1143000" extrusionOk="0">
                  <a:moveTo>
                    <a:pt x="0" y="0"/>
                  </a:moveTo>
                  <a:lnTo>
                    <a:pt x="1143000" y="0"/>
                  </a:lnTo>
                  <a:cubicBezTo>
                    <a:pt x="1143000" y="631261"/>
                    <a:pt x="631261" y="1143000"/>
                    <a:pt x="0" y="1143000"/>
                  </a:cubicBezTo>
                  <a:close/>
                </a:path>
              </a:pathLst>
            </a:custGeom>
            <a:solidFill>
              <a:srgbClr val="0099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
          <p:nvSpPr>
            <p:cNvPr id="635" name="Google Shape;635;p26"/>
            <p:cNvSpPr/>
            <p:nvPr/>
          </p:nvSpPr>
          <p:spPr>
            <a:xfrm>
              <a:off x="8213558" y="4327358"/>
              <a:ext cx="144379" cy="1143000"/>
            </a:xfrm>
            <a:prstGeom prst="rect">
              <a:avLst/>
            </a:prstGeom>
            <a:solidFill>
              <a:srgbClr val="009999"/>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grpSp>
      <p:sp>
        <p:nvSpPr>
          <p:cNvPr id="636" name="Google Shape;636;p26"/>
          <p:cNvSpPr txBox="1"/>
          <p:nvPr/>
        </p:nvSpPr>
        <p:spPr>
          <a:xfrm>
            <a:off x="1039185" y="4144493"/>
            <a:ext cx="768559"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i="0" u="none" strike="noStrike" cap="none" dirty="0">
                <a:solidFill>
                  <a:schemeClr val="lt1"/>
                </a:solidFill>
                <a:latin typeface="Times New Roman" panose="02020603050405020304" pitchFamily="18" charset="0"/>
                <a:ea typeface="Oswald"/>
                <a:cs typeface="Times New Roman" panose="02020603050405020304" pitchFamily="18" charset="0"/>
                <a:sym typeface="Oswald"/>
              </a:rPr>
              <a:t>01</a:t>
            </a:r>
            <a:endParaRPr dirty="0">
              <a:latin typeface="Times New Roman" panose="02020603050405020304" pitchFamily="18" charset="0"/>
              <a:cs typeface="Times New Roman" panose="02020603050405020304" pitchFamily="18" charset="0"/>
            </a:endParaRPr>
          </a:p>
        </p:txBody>
      </p:sp>
      <p:sp>
        <p:nvSpPr>
          <p:cNvPr id="637" name="Google Shape;637;p26"/>
          <p:cNvSpPr txBox="1"/>
          <p:nvPr/>
        </p:nvSpPr>
        <p:spPr>
          <a:xfrm>
            <a:off x="1883890" y="3287243"/>
            <a:ext cx="593432"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i="0" u="none" strike="noStrike" cap="none" dirty="0">
                <a:solidFill>
                  <a:schemeClr val="lt1"/>
                </a:solidFill>
                <a:latin typeface="Times New Roman" panose="02020603050405020304" pitchFamily="18" charset="0"/>
                <a:ea typeface="Oswald"/>
                <a:cs typeface="Times New Roman" panose="02020603050405020304" pitchFamily="18" charset="0"/>
                <a:sym typeface="Oswald"/>
              </a:rPr>
              <a:t>02</a:t>
            </a:r>
            <a:endParaRPr dirty="0">
              <a:latin typeface="Times New Roman" panose="02020603050405020304" pitchFamily="18" charset="0"/>
              <a:cs typeface="Times New Roman" panose="02020603050405020304" pitchFamily="18" charset="0"/>
            </a:endParaRPr>
          </a:p>
        </p:txBody>
      </p:sp>
      <p:sp>
        <p:nvSpPr>
          <p:cNvPr id="638" name="Google Shape;638;p26"/>
          <p:cNvSpPr txBox="1"/>
          <p:nvPr/>
        </p:nvSpPr>
        <p:spPr>
          <a:xfrm>
            <a:off x="2812856" y="2356300"/>
            <a:ext cx="593432"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i="0" u="none" strike="noStrike" cap="none" dirty="0">
                <a:solidFill>
                  <a:schemeClr val="lt1"/>
                </a:solidFill>
                <a:latin typeface="Times New Roman" panose="02020603050405020304" pitchFamily="18" charset="0"/>
                <a:ea typeface="Oswald"/>
                <a:cs typeface="Times New Roman" panose="02020603050405020304" pitchFamily="18" charset="0"/>
                <a:sym typeface="Oswald"/>
              </a:rPr>
              <a:t>03</a:t>
            </a:r>
            <a:endParaRPr dirty="0">
              <a:latin typeface="Times New Roman" panose="02020603050405020304" pitchFamily="18" charset="0"/>
              <a:cs typeface="Times New Roman" panose="02020603050405020304" pitchFamily="18" charset="0"/>
            </a:endParaRPr>
          </a:p>
        </p:txBody>
      </p:sp>
      <p:sp>
        <p:nvSpPr>
          <p:cNvPr id="639" name="Google Shape;639;p26"/>
          <p:cNvSpPr txBox="1"/>
          <p:nvPr/>
        </p:nvSpPr>
        <p:spPr>
          <a:xfrm>
            <a:off x="3610936" y="1464459"/>
            <a:ext cx="598241"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i="0" u="none" strike="noStrike" cap="none" dirty="0">
                <a:solidFill>
                  <a:schemeClr val="lt1"/>
                </a:solidFill>
                <a:latin typeface="Times New Roman" panose="02020603050405020304" pitchFamily="18" charset="0"/>
                <a:ea typeface="Oswald"/>
                <a:cs typeface="Times New Roman" panose="02020603050405020304" pitchFamily="18" charset="0"/>
                <a:sym typeface="Oswald"/>
              </a:rPr>
              <a:t>04</a:t>
            </a:r>
            <a:endParaRPr dirty="0">
              <a:latin typeface="Times New Roman" panose="02020603050405020304" pitchFamily="18" charset="0"/>
              <a:cs typeface="Times New Roman" panose="02020603050405020304" pitchFamily="18" charset="0"/>
            </a:endParaRPr>
          </a:p>
        </p:txBody>
      </p:sp>
      <p:sp>
        <p:nvSpPr>
          <p:cNvPr id="640" name="Google Shape;640;p26"/>
          <p:cNvSpPr txBox="1"/>
          <p:nvPr/>
        </p:nvSpPr>
        <p:spPr>
          <a:xfrm>
            <a:off x="4468186" y="592170"/>
            <a:ext cx="591829"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i="0" u="none" strike="noStrike" cap="none" dirty="0">
                <a:solidFill>
                  <a:schemeClr val="lt1"/>
                </a:solidFill>
                <a:latin typeface="Times New Roman" panose="02020603050405020304" pitchFamily="18" charset="0"/>
                <a:ea typeface="Oswald"/>
                <a:cs typeface="Times New Roman" panose="02020603050405020304" pitchFamily="18" charset="0"/>
                <a:sym typeface="Oswald"/>
              </a:rPr>
              <a:t>05</a:t>
            </a:r>
            <a:endParaRPr dirty="0">
              <a:latin typeface="Times New Roman" panose="02020603050405020304" pitchFamily="18" charset="0"/>
              <a:cs typeface="Times New Roman" panose="02020603050405020304" pitchFamily="18" charset="0"/>
            </a:endParaRPr>
          </a:p>
        </p:txBody>
      </p:sp>
      <p:pic>
        <p:nvPicPr>
          <p:cNvPr id="641" name="Google Shape;641;p26"/>
          <p:cNvPicPr preferRelativeResize="0"/>
          <p:nvPr/>
        </p:nvPicPr>
        <p:blipFill rotWithShape="1">
          <a:blip r:embed="rId3">
            <a:alphaModFix/>
          </a:blip>
          <a:srcRect b="14215"/>
          <a:stretch/>
        </p:blipFill>
        <p:spPr>
          <a:xfrm>
            <a:off x="2119126" y="2481520"/>
            <a:ext cx="515039" cy="441829"/>
          </a:xfrm>
          <a:prstGeom prst="rect">
            <a:avLst/>
          </a:prstGeom>
          <a:noFill/>
          <a:ln>
            <a:noFill/>
          </a:ln>
        </p:spPr>
      </p:pic>
      <p:pic>
        <p:nvPicPr>
          <p:cNvPr id="642" name="Google Shape;642;p26"/>
          <p:cNvPicPr preferRelativeResize="0"/>
          <p:nvPr/>
        </p:nvPicPr>
        <p:blipFill rotWithShape="1">
          <a:blip r:embed="rId4">
            <a:alphaModFix/>
          </a:blip>
          <a:srcRect b="16037"/>
          <a:stretch/>
        </p:blipFill>
        <p:spPr>
          <a:xfrm>
            <a:off x="2978851" y="1632172"/>
            <a:ext cx="508793" cy="427199"/>
          </a:xfrm>
          <a:prstGeom prst="rect">
            <a:avLst/>
          </a:prstGeom>
          <a:noFill/>
          <a:ln>
            <a:noFill/>
          </a:ln>
        </p:spPr>
      </p:pic>
      <p:pic>
        <p:nvPicPr>
          <p:cNvPr id="643" name="Google Shape;643;p26"/>
          <p:cNvPicPr preferRelativeResize="0"/>
          <p:nvPr/>
        </p:nvPicPr>
        <p:blipFill rotWithShape="1">
          <a:blip r:embed="rId5">
            <a:alphaModFix/>
          </a:blip>
          <a:srcRect b="18049"/>
          <a:stretch/>
        </p:blipFill>
        <p:spPr>
          <a:xfrm>
            <a:off x="1158875" y="3468725"/>
            <a:ext cx="519215" cy="425501"/>
          </a:xfrm>
          <a:prstGeom prst="rect">
            <a:avLst/>
          </a:prstGeom>
          <a:noFill/>
          <a:ln>
            <a:noFill/>
          </a:ln>
        </p:spPr>
      </p:pic>
      <p:pic>
        <p:nvPicPr>
          <p:cNvPr id="644" name="Google Shape;644;p26"/>
          <p:cNvPicPr preferRelativeResize="0"/>
          <p:nvPr/>
        </p:nvPicPr>
        <p:blipFill rotWithShape="1">
          <a:blip r:embed="rId6">
            <a:alphaModFix/>
          </a:blip>
          <a:srcRect l="9642" t="10818" r="8641" b="25359"/>
          <a:stretch/>
        </p:blipFill>
        <p:spPr>
          <a:xfrm>
            <a:off x="271021" y="4331580"/>
            <a:ext cx="460421" cy="359609"/>
          </a:xfrm>
          <a:prstGeom prst="rect">
            <a:avLst/>
          </a:prstGeom>
          <a:noFill/>
          <a:ln>
            <a:noFill/>
          </a:ln>
        </p:spPr>
      </p:pic>
      <p:pic>
        <p:nvPicPr>
          <p:cNvPr id="645" name="Google Shape;645;p26"/>
          <p:cNvPicPr preferRelativeResize="0"/>
          <p:nvPr/>
        </p:nvPicPr>
        <p:blipFill rotWithShape="1">
          <a:blip r:embed="rId7">
            <a:alphaModFix/>
          </a:blip>
          <a:srcRect b="15740"/>
          <a:stretch/>
        </p:blipFill>
        <p:spPr>
          <a:xfrm>
            <a:off x="3886200" y="734670"/>
            <a:ext cx="458827" cy="386608"/>
          </a:xfrm>
          <a:prstGeom prst="rect">
            <a:avLst/>
          </a:prstGeom>
          <a:noFill/>
          <a:ln>
            <a:noFill/>
          </a:ln>
        </p:spPr>
      </p:pic>
      <p:sp>
        <p:nvSpPr>
          <p:cNvPr id="646" name="Google Shape;646;p26"/>
          <p:cNvSpPr txBox="1"/>
          <p:nvPr/>
        </p:nvSpPr>
        <p:spPr>
          <a:xfrm>
            <a:off x="1529134" y="4145942"/>
            <a:ext cx="2676652"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a:solidFill>
                  <a:schemeClr val="accent5"/>
                </a:solidFill>
                <a:latin typeface="Times New Roman"/>
                <a:ea typeface="Times New Roman"/>
                <a:cs typeface="Times New Roman"/>
                <a:sym typeface="Times New Roman"/>
              </a:rPr>
              <a:t>SPLIT VIDEO INTO FRAMES</a:t>
            </a:r>
            <a:endParaRPr sz="1600" b="0" i="0" u="none" strike="noStrike" cap="none">
              <a:solidFill>
                <a:schemeClr val="accent5"/>
              </a:solidFill>
              <a:latin typeface="Times New Roman"/>
              <a:ea typeface="Times New Roman"/>
              <a:cs typeface="Times New Roman"/>
              <a:sym typeface="Times New Roman"/>
            </a:endParaRPr>
          </a:p>
        </p:txBody>
      </p:sp>
      <p:sp>
        <p:nvSpPr>
          <p:cNvPr id="647" name="Google Shape;647;p26"/>
          <p:cNvSpPr txBox="1"/>
          <p:nvPr/>
        </p:nvSpPr>
        <p:spPr>
          <a:xfrm>
            <a:off x="2535340" y="3281610"/>
            <a:ext cx="2379952"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a:solidFill>
                  <a:srgbClr val="FF3399"/>
                </a:solidFill>
                <a:latin typeface="Times New Roman"/>
                <a:ea typeface="Times New Roman"/>
                <a:cs typeface="Times New Roman"/>
                <a:sym typeface="Times New Roman"/>
              </a:rPr>
              <a:t>EXTRACT EVERY EVEN FRAME</a:t>
            </a:r>
            <a:endParaRPr sz="1600" b="0" i="0" u="none" strike="noStrike" cap="none">
              <a:solidFill>
                <a:srgbClr val="FF3399"/>
              </a:solidFill>
              <a:latin typeface="Times New Roman"/>
              <a:ea typeface="Times New Roman"/>
              <a:cs typeface="Times New Roman"/>
              <a:sym typeface="Times New Roman"/>
            </a:endParaRPr>
          </a:p>
        </p:txBody>
      </p:sp>
      <p:sp>
        <p:nvSpPr>
          <p:cNvPr id="648" name="Google Shape;648;p26"/>
          <p:cNvSpPr txBox="1"/>
          <p:nvPr/>
        </p:nvSpPr>
        <p:spPr>
          <a:xfrm>
            <a:off x="3480437" y="2539438"/>
            <a:ext cx="2318464" cy="45397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dirty="0">
                <a:solidFill>
                  <a:srgbClr val="0070C0"/>
                </a:solidFill>
                <a:latin typeface="Times New Roman"/>
                <a:ea typeface="Times New Roman"/>
                <a:cs typeface="Times New Roman"/>
                <a:sym typeface="Times New Roman"/>
              </a:rPr>
              <a:t>FACE DETECTION</a:t>
            </a:r>
            <a:endParaRPr sz="1600" b="0" i="0" u="none" strike="noStrike" cap="none" dirty="0">
              <a:solidFill>
                <a:srgbClr val="0070C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endParaRPr sz="750" b="0" i="0" u="none" strike="noStrike" cap="none" dirty="0">
              <a:solidFill>
                <a:srgbClr val="5F7B84"/>
              </a:solidFill>
              <a:latin typeface="Times New Roman" panose="02020603050405020304" pitchFamily="18" charset="0"/>
              <a:ea typeface="Oswald"/>
              <a:cs typeface="Times New Roman" panose="02020603050405020304" pitchFamily="18" charset="0"/>
              <a:sym typeface="Oswald"/>
            </a:endParaRPr>
          </a:p>
        </p:txBody>
      </p:sp>
      <p:sp>
        <p:nvSpPr>
          <p:cNvPr id="649" name="Google Shape;649;p26"/>
          <p:cNvSpPr txBox="1"/>
          <p:nvPr/>
        </p:nvSpPr>
        <p:spPr>
          <a:xfrm>
            <a:off x="4379496" y="1747588"/>
            <a:ext cx="181609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a:solidFill>
                  <a:srgbClr val="7030A0"/>
                </a:solidFill>
                <a:latin typeface="Times New Roman"/>
                <a:ea typeface="Times New Roman"/>
                <a:cs typeface="Times New Roman"/>
                <a:sym typeface="Times New Roman"/>
              </a:rPr>
              <a:t>FACE CROPPING</a:t>
            </a:r>
            <a:endParaRPr sz="1600" b="0" i="0" u="none" strike="noStrike" cap="none">
              <a:solidFill>
                <a:srgbClr val="7030A0"/>
              </a:solidFill>
              <a:latin typeface="Times New Roman"/>
              <a:ea typeface="Times New Roman"/>
              <a:cs typeface="Times New Roman"/>
              <a:sym typeface="Times New Roman"/>
            </a:endParaRPr>
          </a:p>
        </p:txBody>
      </p:sp>
      <p:sp>
        <p:nvSpPr>
          <p:cNvPr id="650" name="Google Shape;650;p26"/>
          <p:cNvSpPr txBox="1"/>
          <p:nvPr/>
        </p:nvSpPr>
        <p:spPr>
          <a:xfrm>
            <a:off x="5006268" y="667267"/>
            <a:ext cx="2463466"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0" i="0" u="none" strike="noStrike" cap="none" dirty="0">
                <a:solidFill>
                  <a:srgbClr val="00B050"/>
                </a:solidFill>
                <a:latin typeface="Times New Roman"/>
                <a:ea typeface="Times New Roman"/>
                <a:cs typeface="Times New Roman"/>
                <a:sym typeface="Times New Roman"/>
              </a:rPr>
              <a:t>FRAME RESIZING TO </a:t>
            </a:r>
            <a:r>
              <a:rPr lang="en-US" sz="1600" dirty="0">
                <a:solidFill>
                  <a:srgbClr val="00B050"/>
                </a:solidFill>
                <a:latin typeface="Times New Roman"/>
                <a:ea typeface="Times New Roman"/>
                <a:cs typeface="Times New Roman"/>
                <a:sym typeface="Times New Roman"/>
              </a:rPr>
              <a:t>128</a:t>
            </a:r>
            <a:r>
              <a:rPr lang="en-US" sz="1600" b="0" i="0" u="none" strike="noStrike" cap="none" dirty="0">
                <a:solidFill>
                  <a:srgbClr val="00B050"/>
                </a:solidFill>
                <a:latin typeface="Times New Roman"/>
                <a:ea typeface="Times New Roman"/>
                <a:cs typeface="Times New Roman"/>
                <a:sym typeface="Times New Roman"/>
              </a:rPr>
              <a:t>*128*3 </a:t>
            </a:r>
            <a:endParaRPr sz="1600" b="0" i="0" u="none" strike="noStrike" cap="none" dirty="0">
              <a:solidFill>
                <a:srgbClr val="00B050"/>
              </a:solidFill>
              <a:latin typeface="Times New Roman"/>
              <a:ea typeface="Times New Roman"/>
              <a:cs typeface="Times New Roman"/>
              <a:sym typeface="Times New Roman"/>
            </a:endParaRPr>
          </a:p>
        </p:txBody>
      </p:sp>
      <p:sp>
        <p:nvSpPr>
          <p:cNvPr id="651" name="Google Shape;651;p26"/>
          <p:cNvSpPr txBox="1"/>
          <p:nvPr/>
        </p:nvSpPr>
        <p:spPr>
          <a:xfrm>
            <a:off x="355378" y="427212"/>
            <a:ext cx="2512082" cy="64135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617A86"/>
              </a:buClr>
              <a:buSzPts val="1800"/>
              <a:buFont typeface="Nixie One"/>
              <a:buNone/>
            </a:pPr>
            <a:r>
              <a:rPr lang="en-US" sz="2800" b="1" i="0" u="none" strike="noStrike" cap="none" dirty="0">
                <a:solidFill>
                  <a:srgbClr val="617A86"/>
                </a:solidFill>
                <a:latin typeface="Times New Roman"/>
                <a:ea typeface="Times New Roman"/>
                <a:cs typeface="Times New Roman"/>
                <a:sym typeface="Times New Roman"/>
              </a:rPr>
              <a:t>Pre-processing</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1769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p28"/>
          <p:cNvSpPr txBox="1"/>
          <p:nvPr/>
        </p:nvSpPr>
        <p:spPr>
          <a:xfrm>
            <a:off x="0" y="1136978"/>
            <a:ext cx="139012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dirty="0">
                <a:solidFill>
                  <a:srgbClr val="000000"/>
                </a:solidFill>
                <a:latin typeface="Times New Roman"/>
                <a:ea typeface="Times New Roman"/>
                <a:cs typeface="Times New Roman"/>
                <a:sym typeface="Times New Roman"/>
              </a:rPr>
              <a:t>Predict </a:t>
            </a:r>
            <a:endParaRPr dirty="0">
              <a:latin typeface="Times New Roman" panose="02020603050405020304" pitchFamily="18" charset="0"/>
              <a:cs typeface="Times New Roman" panose="02020603050405020304" pitchFamily="18" charset="0"/>
            </a:endParaRPr>
          </a:p>
        </p:txBody>
      </p:sp>
      <p:sp>
        <p:nvSpPr>
          <p:cNvPr id="680" name="Google Shape;680;p28"/>
          <p:cNvSpPr/>
          <p:nvPr/>
        </p:nvSpPr>
        <p:spPr>
          <a:xfrm>
            <a:off x="4572000" y="191295"/>
            <a:ext cx="1771650" cy="814387"/>
          </a:xfrm>
          <a:prstGeom prst="parallelogram">
            <a:avLst>
              <a:gd name="adj" fmla="val 2500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1"/>
                </a:solidFill>
                <a:latin typeface="Times New Roman"/>
                <a:ea typeface="Times New Roman"/>
                <a:cs typeface="Times New Roman"/>
                <a:sym typeface="Times New Roman"/>
              </a:rPr>
              <a:t>Video/image</a:t>
            </a:r>
            <a:endParaRPr dirty="0">
              <a:latin typeface="Times New Roman" panose="02020603050405020304" pitchFamily="18" charset="0"/>
              <a:cs typeface="Times New Roman" panose="02020603050405020304" pitchFamily="18" charset="0"/>
            </a:endParaRPr>
          </a:p>
        </p:txBody>
      </p:sp>
      <p:sp>
        <p:nvSpPr>
          <p:cNvPr id="681" name="Google Shape;681;p28"/>
          <p:cNvSpPr/>
          <p:nvPr/>
        </p:nvSpPr>
        <p:spPr>
          <a:xfrm>
            <a:off x="3886201" y="1485901"/>
            <a:ext cx="3143248" cy="700088"/>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1"/>
                </a:solidFill>
                <a:latin typeface="Times New Roman"/>
                <a:ea typeface="Times New Roman"/>
                <a:cs typeface="Times New Roman"/>
                <a:sym typeface="Times New Roman"/>
              </a:rPr>
              <a:t>Preprocessing</a:t>
            </a:r>
            <a:endParaRPr dirty="0">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None/>
            </a:pPr>
            <a:r>
              <a:rPr lang="en-US" sz="1400" b="0" i="0" u="none" strike="noStrike" cap="none" dirty="0">
                <a:solidFill>
                  <a:schemeClr val="dk1"/>
                </a:solidFill>
                <a:latin typeface="Times New Roman"/>
                <a:ea typeface="Times New Roman"/>
                <a:cs typeface="Times New Roman"/>
                <a:sym typeface="Times New Roman"/>
              </a:rPr>
              <a:t>(Face detection and Face cropping</a:t>
            </a:r>
            <a:r>
              <a:rPr lang="en-US" sz="1400" b="0" i="0" u="none" strike="noStrike" cap="none" dirty="0">
                <a:solidFill>
                  <a:schemeClr val="dk1"/>
                </a:solidFill>
                <a:latin typeface="Times New Roman" panose="02020603050405020304" pitchFamily="18" charset="0"/>
                <a:cs typeface="Times New Roman" panose="02020603050405020304" pitchFamily="18" charset="0"/>
                <a:sym typeface="Arial"/>
              </a:rPr>
              <a:t>)</a:t>
            </a:r>
            <a:endParaRPr dirty="0">
              <a:latin typeface="Times New Roman" panose="02020603050405020304" pitchFamily="18" charset="0"/>
              <a:cs typeface="Times New Roman" panose="02020603050405020304" pitchFamily="18" charset="0"/>
            </a:endParaRPr>
          </a:p>
        </p:txBody>
      </p:sp>
      <p:sp>
        <p:nvSpPr>
          <p:cNvPr id="682" name="Google Shape;682;p28"/>
          <p:cNvSpPr/>
          <p:nvPr/>
        </p:nvSpPr>
        <p:spPr>
          <a:xfrm>
            <a:off x="3886201" y="2614614"/>
            <a:ext cx="3143248" cy="500061"/>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1"/>
                </a:solidFill>
                <a:latin typeface="Times New Roman"/>
                <a:ea typeface="Times New Roman"/>
                <a:cs typeface="Times New Roman"/>
                <a:sym typeface="Times New Roman"/>
              </a:rPr>
              <a:t>Trained model</a:t>
            </a:r>
            <a:endParaRPr sz="14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cxnSp>
        <p:nvCxnSpPr>
          <p:cNvPr id="683" name="Google Shape;683;p28"/>
          <p:cNvCxnSpPr>
            <a:stCxn id="681" idx="2"/>
            <a:endCxn id="682" idx="0"/>
          </p:cNvCxnSpPr>
          <p:nvPr/>
        </p:nvCxnSpPr>
        <p:spPr>
          <a:xfrm>
            <a:off x="5457825" y="2185989"/>
            <a:ext cx="0" cy="428700"/>
          </a:xfrm>
          <a:prstGeom prst="straightConnector1">
            <a:avLst/>
          </a:prstGeom>
          <a:noFill/>
          <a:ln w="9525" cap="flat" cmpd="sng">
            <a:solidFill>
              <a:srgbClr val="00D1C5"/>
            </a:solidFill>
            <a:prstDash val="solid"/>
            <a:round/>
            <a:headEnd type="none" w="sm" len="sm"/>
            <a:tailEnd type="triangle" w="med" len="med"/>
          </a:ln>
        </p:spPr>
      </p:cxnSp>
      <p:cxnSp>
        <p:nvCxnSpPr>
          <p:cNvPr id="684" name="Google Shape;684;p28"/>
          <p:cNvCxnSpPr>
            <a:stCxn id="680" idx="4"/>
            <a:endCxn id="681" idx="0"/>
          </p:cNvCxnSpPr>
          <p:nvPr/>
        </p:nvCxnSpPr>
        <p:spPr>
          <a:xfrm>
            <a:off x="5457825" y="1005682"/>
            <a:ext cx="0" cy="480300"/>
          </a:xfrm>
          <a:prstGeom prst="straightConnector1">
            <a:avLst/>
          </a:prstGeom>
          <a:noFill/>
          <a:ln w="9525" cap="flat" cmpd="sng">
            <a:solidFill>
              <a:srgbClr val="00D1C5"/>
            </a:solidFill>
            <a:prstDash val="solid"/>
            <a:round/>
            <a:headEnd type="none" w="sm" len="sm"/>
            <a:tailEnd type="triangle" w="med" len="med"/>
          </a:ln>
        </p:spPr>
      </p:cxnSp>
      <p:sp>
        <p:nvSpPr>
          <p:cNvPr id="685" name="Google Shape;685;p28"/>
          <p:cNvSpPr/>
          <p:nvPr/>
        </p:nvSpPr>
        <p:spPr>
          <a:xfrm>
            <a:off x="4428232" y="3400429"/>
            <a:ext cx="2059186" cy="850102"/>
          </a:xfrm>
          <a:prstGeom prst="diamond">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1"/>
                </a:solidFill>
                <a:latin typeface="Times New Roman" panose="02020603050405020304" pitchFamily="18" charset="0"/>
                <a:cs typeface="Times New Roman" panose="02020603050405020304" pitchFamily="18" charset="0"/>
                <a:sym typeface="Arial"/>
              </a:rPr>
              <a:t>Prediction</a:t>
            </a:r>
            <a:endParaRPr dirty="0">
              <a:latin typeface="Times New Roman" panose="02020603050405020304" pitchFamily="18" charset="0"/>
              <a:cs typeface="Times New Roman" panose="02020603050405020304" pitchFamily="18" charset="0"/>
            </a:endParaRPr>
          </a:p>
        </p:txBody>
      </p:sp>
      <p:cxnSp>
        <p:nvCxnSpPr>
          <p:cNvPr id="686" name="Google Shape;686;p28"/>
          <p:cNvCxnSpPr>
            <a:stCxn id="682" idx="2"/>
            <a:endCxn id="685" idx="0"/>
          </p:cNvCxnSpPr>
          <p:nvPr/>
        </p:nvCxnSpPr>
        <p:spPr>
          <a:xfrm>
            <a:off x="5457825" y="3114675"/>
            <a:ext cx="0" cy="285900"/>
          </a:xfrm>
          <a:prstGeom prst="straightConnector1">
            <a:avLst/>
          </a:prstGeom>
          <a:noFill/>
          <a:ln w="9525" cap="flat" cmpd="sng">
            <a:solidFill>
              <a:srgbClr val="00D1C5"/>
            </a:solidFill>
            <a:prstDash val="solid"/>
            <a:round/>
            <a:headEnd type="none" w="sm" len="sm"/>
            <a:tailEnd type="triangle" w="med" len="med"/>
          </a:ln>
        </p:spPr>
      </p:cxnSp>
      <p:sp>
        <p:nvSpPr>
          <p:cNvPr id="687" name="Google Shape;687;p28"/>
          <p:cNvSpPr/>
          <p:nvPr/>
        </p:nvSpPr>
        <p:spPr>
          <a:xfrm>
            <a:off x="3243263" y="4331981"/>
            <a:ext cx="1028700" cy="636825"/>
          </a:xfrm>
          <a:prstGeom prst="parallelogram">
            <a:avLst>
              <a:gd name="adj" fmla="val 2500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rgbClr val="00B050"/>
                </a:solidFill>
                <a:latin typeface="Times New Roman" panose="02020603050405020304" pitchFamily="18" charset="0"/>
                <a:cs typeface="Times New Roman" panose="02020603050405020304" pitchFamily="18" charset="0"/>
                <a:sym typeface="Arial"/>
              </a:rPr>
              <a:t>Real</a:t>
            </a:r>
            <a:endParaRPr dirty="0">
              <a:latin typeface="Times New Roman" panose="02020603050405020304" pitchFamily="18" charset="0"/>
              <a:cs typeface="Times New Roman" panose="02020603050405020304" pitchFamily="18" charset="0"/>
            </a:endParaRPr>
          </a:p>
        </p:txBody>
      </p:sp>
      <p:sp>
        <p:nvSpPr>
          <p:cNvPr id="688" name="Google Shape;688;p28"/>
          <p:cNvSpPr/>
          <p:nvPr/>
        </p:nvSpPr>
        <p:spPr>
          <a:xfrm>
            <a:off x="6817519" y="4260543"/>
            <a:ext cx="1028700" cy="636825"/>
          </a:xfrm>
          <a:prstGeom prst="parallelogram">
            <a:avLst>
              <a:gd name="adj" fmla="val 2500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rgbClr val="FF0000"/>
                </a:solidFill>
                <a:latin typeface="Times New Roman" panose="02020603050405020304" pitchFamily="18" charset="0"/>
                <a:cs typeface="Times New Roman" panose="02020603050405020304" pitchFamily="18" charset="0"/>
                <a:sym typeface="Arial"/>
              </a:rPr>
              <a:t>Fake</a:t>
            </a:r>
            <a:endParaRPr dirty="0">
              <a:latin typeface="Times New Roman" panose="02020603050405020304" pitchFamily="18" charset="0"/>
              <a:cs typeface="Times New Roman" panose="02020603050405020304" pitchFamily="18" charset="0"/>
            </a:endParaRPr>
          </a:p>
        </p:txBody>
      </p:sp>
      <p:cxnSp>
        <p:nvCxnSpPr>
          <p:cNvPr id="689" name="Google Shape;689;p28"/>
          <p:cNvCxnSpPr>
            <a:stCxn id="685" idx="1"/>
          </p:cNvCxnSpPr>
          <p:nvPr/>
        </p:nvCxnSpPr>
        <p:spPr>
          <a:xfrm flipH="1">
            <a:off x="3814732" y="3825480"/>
            <a:ext cx="613500" cy="18000"/>
          </a:xfrm>
          <a:prstGeom prst="straightConnector1">
            <a:avLst/>
          </a:prstGeom>
          <a:noFill/>
          <a:ln w="9525" cap="flat" cmpd="sng">
            <a:solidFill>
              <a:srgbClr val="00ABC2"/>
            </a:solidFill>
            <a:prstDash val="solid"/>
            <a:round/>
            <a:headEnd type="none" w="sm" len="sm"/>
            <a:tailEnd type="none" w="sm" len="sm"/>
          </a:ln>
        </p:spPr>
      </p:cxnSp>
      <p:cxnSp>
        <p:nvCxnSpPr>
          <p:cNvPr id="690" name="Google Shape;690;p28"/>
          <p:cNvCxnSpPr>
            <a:endCxn id="687" idx="1"/>
          </p:cNvCxnSpPr>
          <p:nvPr/>
        </p:nvCxnSpPr>
        <p:spPr>
          <a:xfrm>
            <a:off x="3829116" y="3864881"/>
            <a:ext cx="8100" cy="467100"/>
          </a:xfrm>
          <a:prstGeom prst="straightConnector1">
            <a:avLst/>
          </a:prstGeom>
          <a:noFill/>
          <a:ln w="9525" cap="flat" cmpd="sng">
            <a:solidFill>
              <a:srgbClr val="00D1C5"/>
            </a:solidFill>
            <a:prstDash val="solid"/>
            <a:round/>
            <a:headEnd type="none" w="sm" len="sm"/>
            <a:tailEnd type="triangle" w="med" len="med"/>
          </a:ln>
        </p:spPr>
      </p:cxnSp>
      <p:cxnSp>
        <p:nvCxnSpPr>
          <p:cNvPr id="691" name="Google Shape;691;p28"/>
          <p:cNvCxnSpPr>
            <a:stCxn id="685" idx="3"/>
          </p:cNvCxnSpPr>
          <p:nvPr/>
        </p:nvCxnSpPr>
        <p:spPr>
          <a:xfrm>
            <a:off x="6487418" y="3825480"/>
            <a:ext cx="820500" cy="0"/>
          </a:xfrm>
          <a:prstGeom prst="straightConnector1">
            <a:avLst/>
          </a:prstGeom>
          <a:noFill/>
          <a:ln w="9525" cap="flat" cmpd="sng">
            <a:solidFill>
              <a:srgbClr val="00ABC2"/>
            </a:solidFill>
            <a:prstDash val="solid"/>
            <a:round/>
            <a:headEnd type="none" w="sm" len="sm"/>
            <a:tailEnd type="none" w="sm" len="sm"/>
          </a:ln>
        </p:spPr>
      </p:cxnSp>
      <p:cxnSp>
        <p:nvCxnSpPr>
          <p:cNvPr id="692" name="Google Shape;692;p28"/>
          <p:cNvCxnSpPr>
            <a:endCxn id="688" idx="0"/>
          </p:cNvCxnSpPr>
          <p:nvPr/>
        </p:nvCxnSpPr>
        <p:spPr>
          <a:xfrm flipH="1">
            <a:off x="7331869" y="3864843"/>
            <a:ext cx="4800" cy="395700"/>
          </a:xfrm>
          <a:prstGeom prst="straightConnector1">
            <a:avLst/>
          </a:prstGeom>
          <a:noFill/>
          <a:ln w="9525" cap="flat" cmpd="sng">
            <a:solidFill>
              <a:srgbClr val="00D1C5"/>
            </a:solidFill>
            <a:prstDash val="solid"/>
            <a:round/>
            <a:headEnd type="none" w="sm" len="sm"/>
            <a:tailEnd type="triangle" w="med" len="med"/>
          </a:ln>
        </p:spPr>
      </p:cxnSp>
    </p:spTree>
    <p:extLst>
      <p:ext uri="{BB962C8B-B14F-4D97-AF65-F5344CB8AC3E}">
        <p14:creationId xmlns:p14="http://schemas.microsoft.com/office/powerpoint/2010/main" val="4032845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23"/>
          <p:cNvSpPr txBox="1">
            <a:spLocks noGrp="1"/>
          </p:cNvSpPr>
          <p:nvPr>
            <p:ph type="ctrTitle"/>
          </p:nvPr>
        </p:nvSpPr>
        <p:spPr>
          <a:xfrm>
            <a:off x="1607343" y="2914469"/>
            <a:ext cx="5929313" cy="1159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dirty="0">
                <a:latin typeface="Times New Roman"/>
                <a:ea typeface="Times New Roman"/>
                <a:cs typeface="Times New Roman"/>
                <a:sym typeface="Times New Roman"/>
              </a:rPr>
              <a:t>DFT + SVM</a:t>
            </a:r>
            <a:endParaRPr dirty="0">
              <a:latin typeface="Times New Roman"/>
              <a:ea typeface="Times New Roman"/>
              <a:cs typeface="Times New Roman"/>
              <a:sym typeface="Times New Roman"/>
            </a:endParaRPr>
          </a:p>
        </p:txBody>
      </p:sp>
      <p:sp>
        <p:nvSpPr>
          <p:cNvPr id="585" name="Google Shape;585;p23"/>
          <p:cNvSpPr txBox="1"/>
          <p:nvPr/>
        </p:nvSpPr>
        <p:spPr>
          <a:xfrm>
            <a:off x="3050275" y="47550"/>
            <a:ext cx="2975400" cy="1990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1" dirty="0">
                <a:solidFill>
                  <a:srgbClr val="00ACC3"/>
                </a:solidFill>
                <a:latin typeface="Times New Roman" panose="02020603050405020304" pitchFamily="18" charset="0"/>
                <a:ea typeface="Varela Round"/>
                <a:cs typeface="Times New Roman" panose="02020603050405020304" pitchFamily="18" charset="0"/>
                <a:sym typeface="Varela Round"/>
              </a:rPr>
              <a:t>4.1</a:t>
            </a:r>
            <a:endParaRPr sz="9600" b="1" i="0" u="none" strike="noStrike" cap="none" dirty="0">
              <a:solidFill>
                <a:srgbClr val="00ACC3"/>
              </a:solidFill>
              <a:latin typeface="Times New Roman" panose="02020603050405020304" pitchFamily="18" charset="0"/>
              <a:ea typeface="Varela Round"/>
              <a:cs typeface="Times New Roman" panose="02020603050405020304" pitchFamily="18" charset="0"/>
              <a:sym typeface="Varela Round"/>
            </a:endParaRPr>
          </a:p>
        </p:txBody>
      </p:sp>
    </p:spTree>
    <p:extLst>
      <p:ext uri="{BB962C8B-B14F-4D97-AF65-F5344CB8AC3E}">
        <p14:creationId xmlns:p14="http://schemas.microsoft.com/office/powerpoint/2010/main" val="4001999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7" name="Google Shape;657;p27"/>
          <p:cNvSpPr/>
          <p:nvPr/>
        </p:nvSpPr>
        <p:spPr>
          <a:xfrm>
            <a:off x="3993356" y="800100"/>
            <a:ext cx="2603500" cy="415925"/>
          </a:xfrm>
          <a:prstGeom prst="rect">
            <a:avLst/>
          </a:prstGeom>
          <a:solidFill>
            <a:schemeClr val="lt1"/>
          </a:solidFill>
          <a:ln w="12700" cap="flat" cmpd="sng">
            <a:solidFill>
              <a:srgbClr val="090C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dirty="0">
                <a:solidFill>
                  <a:srgbClr val="006CAF"/>
                </a:solidFill>
                <a:latin typeface="Times New Roman"/>
                <a:ea typeface="Times New Roman"/>
                <a:cs typeface="Times New Roman"/>
                <a:sym typeface="Times New Roman"/>
              </a:rPr>
              <a:t>Preprocessing</a:t>
            </a:r>
            <a:endParaRPr sz="1400" b="0"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100" b="0" i="0" u="none" strike="noStrike" cap="none" dirty="0">
                <a:solidFill>
                  <a:srgbClr val="006CAF"/>
                </a:solidFill>
                <a:latin typeface="Times New Roman"/>
                <a:ea typeface="Times New Roman"/>
                <a:cs typeface="Times New Roman"/>
                <a:sym typeface="Times New Roman"/>
              </a:rPr>
              <a:t>(Face detection and Face cropping)</a:t>
            </a:r>
            <a:endParaRPr dirty="0">
              <a:latin typeface="Times New Roman" panose="02020603050405020304" pitchFamily="18" charset="0"/>
              <a:cs typeface="Times New Roman" panose="02020603050405020304" pitchFamily="18" charset="0"/>
            </a:endParaRPr>
          </a:p>
        </p:txBody>
      </p:sp>
      <p:sp>
        <p:nvSpPr>
          <p:cNvPr id="660" name="Google Shape;660;p27"/>
          <p:cNvSpPr/>
          <p:nvPr/>
        </p:nvSpPr>
        <p:spPr>
          <a:xfrm>
            <a:off x="3279124" y="1379195"/>
            <a:ext cx="1084263" cy="677863"/>
          </a:xfrm>
          <a:prstGeom prst="flowChartMagneticDisk">
            <a:avLst/>
          </a:prstGeom>
          <a:solidFill>
            <a:schemeClr val="lt1"/>
          </a:solidFill>
          <a:ln w="12700" cap="flat" cmpd="sng">
            <a:solidFill>
              <a:srgbClr val="090C0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00" b="0" i="0" u="none" strike="noStrike" cap="none" dirty="0">
                <a:solidFill>
                  <a:srgbClr val="006CAF"/>
                </a:solidFill>
                <a:latin typeface="Times New Roman"/>
                <a:ea typeface="Times New Roman"/>
                <a:cs typeface="Times New Roman"/>
                <a:sym typeface="Times New Roman"/>
              </a:rPr>
              <a:t>Train</a:t>
            </a:r>
            <a:endParaRPr sz="1400" b="0"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100" b="0" i="0" u="none" strike="noStrike" cap="none" dirty="0">
                <a:solidFill>
                  <a:srgbClr val="006CAF"/>
                </a:solidFill>
                <a:latin typeface="Times New Roman"/>
                <a:ea typeface="Times New Roman"/>
                <a:cs typeface="Times New Roman"/>
                <a:sym typeface="Times New Roman"/>
              </a:rPr>
              <a:t>80%</a:t>
            </a:r>
            <a:endParaRPr dirty="0">
              <a:latin typeface="Times New Roman" panose="02020603050405020304" pitchFamily="18" charset="0"/>
              <a:cs typeface="Times New Roman" panose="02020603050405020304" pitchFamily="18" charset="0"/>
            </a:endParaRPr>
          </a:p>
        </p:txBody>
      </p:sp>
      <p:sp>
        <p:nvSpPr>
          <p:cNvPr id="661" name="Google Shape;661;p27"/>
          <p:cNvSpPr/>
          <p:nvPr/>
        </p:nvSpPr>
        <p:spPr>
          <a:xfrm>
            <a:off x="6238224" y="1369670"/>
            <a:ext cx="1084263" cy="676275"/>
          </a:xfrm>
          <a:prstGeom prst="flowChartMagneticDisk">
            <a:avLst/>
          </a:prstGeom>
          <a:solidFill>
            <a:schemeClr val="lt1"/>
          </a:solidFill>
          <a:ln w="12700" cap="flat" cmpd="sng">
            <a:solidFill>
              <a:srgbClr val="090C0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00" b="0" i="0" u="none" strike="noStrike" cap="none" dirty="0">
                <a:solidFill>
                  <a:srgbClr val="006CAF"/>
                </a:solidFill>
                <a:latin typeface="Times New Roman"/>
                <a:ea typeface="Times New Roman"/>
                <a:cs typeface="Times New Roman"/>
                <a:sym typeface="Times New Roman"/>
              </a:rPr>
              <a:t>Test</a:t>
            </a:r>
            <a:endParaRPr sz="1400" b="0"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100" b="0" i="0" u="none" strike="noStrike" cap="none" dirty="0">
                <a:solidFill>
                  <a:srgbClr val="006CAF"/>
                </a:solidFill>
                <a:latin typeface="Times New Roman"/>
                <a:ea typeface="Times New Roman"/>
                <a:cs typeface="Times New Roman"/>
                <a:sym typeface="Times New Roman"/>
              </a:rPr>
              <a:t>20%</a:t>
            </a:r>
            <a:endParaRPr dirty="0">
              <a:latin typeface="Times New Roman" panose="02020603050405020304" pitchFamily="18" charset="0"/>
              <a:cs typeface="Times New Roman" panose="02020603050405020304" pitchFamily="18" charset="0"/>
            </a:endParaRPr>
          </a:p>
        </p:txBody>
      </p:sp>
      <p:sp>
        <p:nvSpPr>
          <p:cNvPr id="662" name="Google Shape;662;p27"/>
          <p:cNvSpPr/>
          <p:nvPr/>
        </p:nvSpPr>
        <p:spPr>
          <a:xfrm>
            <a:off x="4583255" y="2349500"/>
            <a:ext cx="1435100" cy="444500"/>
          </a:xfrm>
          <a:prstGeom prst="rect">
            <a:avLst/>
          </a:prstGeom>
          <a:solidFill>
            <a:schemeClr val="lt1"/>
          </a:solidFill>
          <a:ln w="12700" cap="flat" cmpd="sng">
            <a:solidFill>
              <a:srgbClr val="090C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dirty="0">
                <a:solidFill>
                  <a:srgbClr val="006CAF"/>
                </a:solidFill>
                <a:latin typeface="Times New Roman"/>
                <a:ea typeface="Times New Roman"/>
                <a:cs typeface="Times New Roman"/>
                <a:sym typeface="Times New Roman"/>
              </a:rPr>
              <a:t>Loading videos images and labels</a:t>
            </a:r>
            <a:endParaRPr dirty="0">
              <a:latin typeface="Times New Roman" panose="02020603050405020304" pitchFamily="18" charset="0"/>
              <a:cs typeface="Times New Roman" panose="02020603050405020304" pitchFamily="18" charset="0"/>
            </a:endParaRPr>
          </a:p>
        </p:txBody>
      </p:sp>
      <p:sp>
        <p:nvSpPr>
          <p:cNvPr id="663" name="Google Shape;663;p27"/>
          <p:cNvSpPr/>
          <p:nvPr/>
        </p:nvSpPr>
        <p:spPr>
          <a:xfrm>
            <a:off x="4583255" y="3927475"/>
            <a:ext cx="1435100" cy="250825"/>
          </a:xfrm>
          <a:prstGeom prst="rect">
            <a:avLst/>
          </a:prstGeom>
          <a:solidFill>
            <a:schemeClr val="lt1"/>
          </a:solidFill>
          <a:ln w="12700" cap="flat" cmpd="sng">
            <a:solidFill>
              <a:srgbClr val="090C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dirty="0">
                <a:solidFill>
                  <a:srgbClr val="006CAF"/>
                </a:solidFill>
                <a:latin typeface="Times New Roman"/>
                <a:ea typeface="Times New Roman"/>
                <a:cs typeface="Times New Roman"/>
                <a:sym typeface="Times New Roman"/>
              </a:rPr>
              <a:t>SVM</a:t>
            </a:r>
            <a:endParaRPr dirty="0">
              <a:latin typeface="Times New Roman" panose="02020603050405020304" pitchFamily="18" charset="0"/>
              <a:cs typeface="Times New Roman" panose="02020603050405020304" pitchFamily="18" charset="0"/>
            </a:endParaRPr>
          </a:p>
        </p:txBody>
      </p:sp>
      <p:sp>
        <p:nvSpPr>
          <p:cNvPr id="664" name="Google Shape;664;p27"/>
          <p:cNvSpPr/>
          <p:nvPr/>
        </p:nvSpPr>
        <p:spPr>
          <a:xfrm>
            <a:off x="4583255" y="4581182"/>
            <a:ext cx="1435100" cy="366713"/>
          </a:xfrm>
          <a:prstGeom prst="rect">
            <a:avLst/>
          </a:prstGeom>
          <a:solidFill>
            <a:schemeClr val="lt1"/>
          </a:solidFill>
          <a:ln w="12700" cap="flat" cmpd="sng">
            <a:solidFill>
              <a:srgbClr val="090C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dirty="0">
                <a:solidFill>
                  <a:srgbClr val="006CAF"/>
                </a:solidFill>
                <a:latin typeface="Times New Roman"/>
                <a:ea typeface="Times New Roman"/>
                <a:cs typeface="Times New Roman"/>
                <a:sym typeface="Times New Roman"/>
              </a:rPr>
              <a:t>Export the trained model</a:t>
            </a:r>
            <a:endParaRPr dirty="0">
              <a:latin typeface="Times New Roman" panose="02020603050405020304" pitchFamily="18" charset="0"/>
              <a:cs typeface="Times New Roman" panose="02020603050405020304" pitchFamily="18" charset="0"/>
            </a:endParaRPr>
          </a:p>
        </p:txBody>
      </p:sp>
      <p:cxnSp>
        <p:nvCxnSpPr>
          <p:cNvPr id="665" name="Google Shape;665;p27"/>
          <p:cNvCxnSpPr>
            <a:cxnSpLocks/>
            <a:endCxn id="657" idx="0"/>
          </p:cNvCxnSpPr>
          <p:nvPr/>
        </p:nvCxnSpPr>
        <p:spPr>
          <a:xfrm>
            <a:off x="5294313" y="663575"/>
            <a:ext cx="900" cy="136500"/>
          </a:xfrm>
          <a:prstGeom prst="straightConnector1">
            <a:avLst/>
          </a:prstGeom>
          <a:noFill/>
          <a:ln w="12700" cap="flat" cmpd="sng">
            <a:solidFill>
              <a:srgbClr val="243036"/>
            </a:solidFill>
            <a:prstDash val="solid"/>
            <a:round/>
            <a:headEnd type="none" w="sm" len="sm"/>
            <a:tailEnd type="triangle" w="med" len="med"/>
          </a:ln>
        </p:spPr>
      </p:cxnSp>
      <p:cxnSp>
        <p:nvCxnSpPr>
          <p:cNvPr id="667" name="Google Shape;667;p27"/>
          <p:cNvCxnSpPr>
            <a:cxnSpLocks/>
            <a:stCxn id="657" idx="1"/>
            <a:endCxn id="660" idx="1"/>
          </p:cNvCxnSpPr>
          <p:nvPr/>
        </p:nvCxnSpPr>
        <p:spPr>
          <a:xfrm rot="10800000" flipV="1">
            <a:off x="3821256" y="1008063"/>
            <a:ext cx="172100" cy="371132"/>
          </a:xfrm>
          <a:prstGeom prst="bentConnector2">
            <a:avLst/>
          </a:prstGeom>
          <a:noFill/>
          <a:ln w="12700" cap="flat" cmpd="sng">
            <a:solidFill>
              <a:srgbClr val="243036"/>
            </a:solidFill>
            <a:prstDash val="solid"/>
            <a:round/>
            <a:headEnd type="none" w="sm" len="sm"/>
            <a:tailEnd type="triangle" w="med" len="med"/>
          </a:ln>
        </p:spPr>
      </p:cxnSp>
      <p:cxnSp>
        <p:nvCxnSpPr>
          <p:cNvPr id="668" name="Google Shape;668;p27"/>
          <p:cNvCxnSpPr>
            <a:cxnSpLocks/>
            <a:stCxn id="657" idx="3"/>
            <a:endCxn id="661" idx="1"/>
          </p:cNvCxnSpPr>
          <p:nvPr/>
        </p:nvCxnSpPr>
        <p:spPr>
          <a:xfrm>
            <a:off x="6596856" y="1008063"/>
            <a:ext cx="183500" cy="361607"/>
          </a:xfrm>
          <a:prstGeom prst="bentConnector2">
            <a:avLst/>
          </a:prstGeom>
          <a:noFill/>
          <a:ln w="12700" cap="flat" cmpd="sng">
            <a:solidFill>
              <a:srgbClr val="243036"/>
            </a:solidFill>
            <a:prstDash val="solid"/>
            <a:round/>
            <a:headEnd type="none" w="sm" len="sm"/>
            <a:tailEnd type="triangle" w="med" len="med"/>
          </a:ln>
        </p:spPr>
      </p:cxnSp>
      <p:cxnSp>
        <p:nvCxnSpPr>
          <p:cNvPr id="669" name="Google Shape;669;p27"/>
          <p:cNvCxnSpPr>
            <a:cxnSpLocks/>
            <a:stCxn id="660" idx="3"/>
            <a:endCxn id="662" idx="0"/>
          </p:cNvCxnSpPr>
          <p:nvPr/>
        </p:nvCxnSpPr>
        <p:spPr>
          <a:xfrm rot="16200000" flipH="1">
            <a:off x="4414809" y="1463504"/>
            <a:ext cx="292442" cy="1479549"/>
          </a:xfrm>
          <a:prstGeom prst="bentConnector3">
            <a:avLst>
              <a:gd name="adj1" fmla="val 50000"/>
            </a:avLst>
          </a:prstGeom>
          <a:noFill/>
          <a:ln w="12700" cap="flat" cmpd="sng">
            <a:solidFill>
              <a:srgbClr val="243036"/>
            </a:solidFill>
            <a:prstDash val="solid"/>
            <a:round/>
            <a:headEnd type="none" w="sm" len="sm"/>
            <a:tailEnd type="triangle" w="med" len="med"/>
          </a:ln>
        </p:spPr>
      </p:cxnSp>
      <p:cxnSp>
        <p:nvCxnSpPr>
          <p:cNvPr id="670" name="Google Shape;670;p27"/>
          <p:cNvCxnSpPr>
            <a:cxnSpLocks/>
            <a:stCxn id="661" idx="3"/>
            <a:endCxn id="662" idx="0"/>
          </p:cNvCxnSpPr>
          <p:nvPr/>
        </p:nvCxnSpPr>
        <p:spPr>
          <a:xfrm rot="5400000">
            <a:off x="5888804" y="1457947"/>
            <a:ext cx="303555" cy="1479551"/>
          </a:xfrm>
          <a:prstGeom prst="bentConnector3">
            <a:avLst>
              <a:gd name="adj1" fmla="val 50000"/>
            </a:avLst>
          </a:prstGeom>
          <a:noFill/>
          <a:ln w="12700" cap="flat" cmpd="sng">
            <a:solidFill>
              <a:srgbClr val="243036"/>
            </a:solidFill>
            <a:prstDash val="solid"/>
            <a:round/>
            <a:headEnd type="none" w="sm" len="sm"/>
            <a:tailEnd type="triangle" w="med" len="med"/>
          </a:ln>
        </p:spPr>
      </p:cxnSp>
      <p:cxnSp>
        <p:nvCxnSpPr>
          <p:cNvPr id="671" name="Google Shape;671;p27"/>
          <p:cNvCxnSpPr>
            <a:cxnSpLocks/>
            <a:stCxn id="662" idx="2"/>
            <a:endCxn id="23" idx="0"/>
          </p:cNvCxnSpPr>
          <p:nvPr/>
        </p:nvCxnSpPr>
        <p:spPr>
          <a:xfrm>
            <a:off x="5300805" y="2794000"/>
            <a:ext cx="0" cy="373855"/>
          </a:xfrm>
          <a:prstGeom prst="straightConnector1">
            <a:avLst/>
          </a:prstGeom>
          <a:noFill/>
          <a:ln w="12700" cap="flat" cmpd="sng">
            <a:solidFill>
              <a:srgbClr val="243036"/>
            </a:solidFill>
            <a:prstDash val="solid"/>
            <a:round/>
            <a:headEnd type="none" w="sm" len="sm"/>
            <a:tailEnd type="triangle" w="med" len="med"/>
          </a:ln>
        </p:spPr>
      </p:cxnSp>
      <p:cxnSp>
        <p:nvCxnSpPr>
          <p:cNvPr id="672" name="Google Shape;672;p27"/>
          <p:cNvCxnSpPr>
            <a:stCxn id="663" idx="2"/>
          </p:cNvCxnSpPr>
          <p:nvPr/>
        </p:nvCxnSpPr>
        <p:spPr>
          <a:xfrm>
            <a:off x="5300805" y="4178300"/>
            <a:ext cx="0" cy="369900"/>
          </a:xfrm>
          <a:prstGeom prst="straightConnector1">
            <a:avLst/>
          </a:prstGeom>
          <a:noFill/>
          <a:ln w="12700" cap="flat" cmpd="sng">
            <a:solidFill>
              <a:srgbClr val="243036"/>
            </a:solidFill>
            <a:prstDash val="solid"/>
            <a:round/>
            <a:headEnd type="none" w="sm" len="sm"/>
            <a:tailEnd type="triangle" w="med" len="med"/>
          </a:ln>
        </p:spPr>
      </p:cxnSp>
      <p:sp>
        <p:nvSpPr>
          <p:cNvPr id="673" name="Google Shape;673;p27"/>
          <p:cNvSpPr txBox="1"/>
          <p:nvPr/>
        </p:nvSpPr>
        <p:spPr>
          <a:xfrm>
            <a:off x="0" y="1136978"/>
            <a:ext cx="163057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dirty="0">
                <a:solidFill>
                  <a:srgbClr val="000000"/>
                </a:solidFill>
                <a:latin typeface="Times New Roman"/>
                <a:ea typeface="Times New Roman"/>
                <a:cs typeface="Times New Roman"/>
                <a:sym typeface="Times New Roman"/>
              </a:rPr>
              <a:t>Training </a:t>
            </a:r>
            <a:endParaRPr dirty="0">
              <a:latin typeface="Times New Roman" panose="02020603050405020304" pitchFamily="18" charset="0"/>
              <a:cs typeface="Times New Roman" panose="02020603050405020304" pitchFamily="18" charset="0"/>
            </a:endParaRPr>
          </a:p>
        </p:txBody>
      </p:sp>
      <p:sp>
        <p:nvSpPr>
          <p:cNvPr id="5" name="Google Shape;659;p27">
            <a:extLst>
              <a:ext uri="{FF2B5EF4-FFF2-40B4-BE49-F238E27FC236}">
                <a16:creationId xmlns:a16="http://schemas.microsoft.com/office/drawing/2014/main" id="{0FACB089-F026-3DB2-F146-84D840F25677}"/>
              </a:ext>
            </a:extLst>
          </p:cNvPr>
          <p:cNvSpPr/>
          <p:nvPr/>
        </p:nvSpPr>
        <p:spPr>
          <a:xfrm>
            <a:off x="4363387" y="61807"/>
            <a:ext cx="1874837" cy="592137"/>
          </a:xfrm>
          <a:prstGeom prst="flowChartMagneticDisk">
            <a:avLst/>
          </a:prstGeom>
          <a:solidFill>
            <a:schemeClr val="lt1"/>
          </a:solidFill>
          <a:ln w="12700" cap="flat" cmpd="sng">
            <a:solidFill>
              <a:srgbClr val="090C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dirty="0">
                <a:solidFill>
                  <a:srgbClr val="006CAF"/>
                </a:solidFill>
                <a:latin typeface="Times New Roman"/>
                <a:ea typeface="Times New Roman"/>
                <a:cs typeface="Times New Roman"/>
                <a:sym typeface="Times New Roman"/>
              </a:rPr>
              <a:t>Face cropped dataset</a:t>
            </a:r>
            <a:endParaRPr sz="1400" b="0"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dirty="0">
                <a:solidFill>
                  <a:srgbClr val="006CAF"/>
                </a:solidFill>
                <a:latin typeface="Times New Roman"/>
                <a:ea typeface="Times New Roman"/>
                <a:cs typeface="Times New Roman"/>
                <a:sym typeface="Times New Roman"/>
              </a:rPr>
              <a:t>2</a:t>
            </a:r>
            <a:r>
              <a:rPr lang="en-US" sz="1050" dirty="0">
                <a:solidFill>
                  <a:srgbClr val="006CAF"/>
                </a:solidFill>
                <a:latin typeface="Times New Roman"/>
                <a:ea typeface="Times New Roman"/>
                <a:cs typeface="Times New Roman"/>
                <a:sym typeface="Times New Roman"/>
              </a:rPr>
              <a:t>0</a:t>
            </a:r>
            <a:r>
              <a:rPr lang="en-US" sz="1050" b="0" i="0" u="none" strike="noStrike" cap="none" dirty="0">
                <a:solidFill>
                  <a:srgbClr val="006CAF"/>
                </a:solidFill>
                <a:latin typeface="Times New Roman"/>
                <a:ea typeface="Times New Roman"/>
                <a:cs typeface="Times New Roman"/>
                <a:sym typeface="Times New Roman"/>
              </a:rPr>
              <a:t>k images + 2000 videos</a:t>
            </a:r>
            <a:endParaRPr sz="1050" b="0" i="0" u="none" strike="noStrike" cap="none" dirty="0">
              <a:solidFill>
                <a:srgbClr val="006CAF"/>
              </a:solidFill>
              <a:latin typeface="Times New Roman"/>
              <a:ea typeface="Times New Roman"/>
              <a:cs typeface="Times New Roman"/>
              <a:sym typeface="Times New Roman"/>
            </a:endParaRPr>
          </a:p>
        </p:txBody>
      </p:sp>
      <p:sp>
        <p:nvSpPr>
          <p:cNvPr id="23" name="Google Shape;663;p27">
            <a:extLst>
              <a:ext uri="{FF2B5EF4-FFF2-40B4-BE49-F238E27FC236}">
                <a16:creationId xmlns:a16="http://schemas.microsoft.com/office/drawing/2014/main" id="{ECF16B10-679F-B036-D8A5-A83365ED3050}"/>
              </a:ext>
            </a:extLst>
          </p:cNvPr>
          <p:cNvSpPr/>
          <p:nvPr/>
        </p:nvSpPr>
        <p:spPr>
          <a:xfrm>
            <a:off x="4294004" y="3167855"/>
            <a:ext cx="2013601" cy="366713"/>
          </a:xfrm>
          <a:prstGeom prst="rect">
            <a:avLst/>
          </a:prstGeom>
          <a:solidFill>
            <a:schemeClr val="lt1"/>
          </a:solidFill>
          <a:ln w="12700" cap="flat" cmpd="sng">
            <a:solidFill>
              <a:srgbClr val="090C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dirty="0">
                <a:solidFill>
                  <a:srgbClr val="006CAF"/>
                </a:solidFill>
                <a:latin typeface="Times New Roman"/>
                <a:ea typeface="Times New Roman"/>
                <a:cs typeface="Times New Roman"/>
                <a:sym typeface="Times New Roman"/>
              </a:rPr>
              <a:t>DFT to Amplitude Spectrum 1D</a:t>
            </a:r>
            <a:endParaRPr dirty="0">
              <a:latin typeface="Times New Roman" panose="02020603050405020304" pitchFamily="18" charset="0"/>
              <a:cs typeface="Times New Roman" panose="02020603050405020304" pitchFamily="18" charset="0"/>
            </a:endParaRPr>
          </a:p>
        </p:txBody>
      </p:sp>
      <p:cxnSp>
        <p:nvCxnSpPr>
          <p:cNvPr id="30" name="Google Shape;671;p27">
            <a:extLst>
              <a:ext uri="{FF2B5EF4-FFF2-40B4-BE49-F238E27FC236}">
                <a16:creationId xmlns:a16="http://schemas.microsoft.com/office/drawing/2014/main" id="{0418CC01-1732-CCDC-93F6-5DB00E81B57D}"/>
              </a:ext>
            </a:extLst>
          </p:cNvPr>
          <p:cNvCxnSpPr>
            <a:cxnSpLocks/>
            <a:stCxn id="23" idx="2"/>
            <a:endCxn id="663" idx="0"/>
          </p:cNvCxnSpPr>
          <p:nvPr/>
        </p:nvCxnSpPr>
        <p:spPr>
          <a:xfrm>
            <a:off x="5300805" y="3534568"/>
            <a:ext cx="0" cy="392907"/>
          </a:xfrm>
          <a:prstGeom prst="straightConnector1">
            <a:avLst/>
          </a:prstGeom>
          <a:noFill/>
          <a:ln w="12700" cap="flat" cmpd="sng">
            <a:solidFill>
              <a:srgbClr val="243036"/>
            </a:solidFill>
            <a:prstDash val="solid"/>
            <a:round/>
            <a:headEnd type="none" w="sm" len="sm"/>
            <a:tailEnd type="triangle" w="med" len="med"/>
          </a:ln>
        </p:spPr>
      </p:cxnSp>
    </p:spTree>
    <p:extLst>
      <p:ext uri="{BB962C8B-B14F-4D97-AF65-F5344CB8AC3E}">
        <p14:creationId xmlns:p14="http://schemas.microsoft.com/office/powerpoint/2010/main" val="1647094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
          <p:cNvSpPr txBox="1">
            <a:spLocks noGrp="1"/>
          </p:cNvSpPr>
          <p:nvPr>
            <p:ph type="ctrTitle"/>
          </p:nvPr>
        </p:nvSpPr>
        <p:spPr>
          <a:xfrm>
            <a:off x="1773750" y="3050200"/>
            <a:ext cx="5596500" cy="1159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a:latin typeface="Times New Roman"/>
                <a:ea typeface="Times New Roman"/>
                <a:cs typeface="Times New Roman"/>
                <a:sym typeface="Times New Roman"/>
              </a:rPr>
              <a:t>Giới thiệu</a:t>
            </a:r>
            <a:endParaRPr>
              <a:latin typeface="Times New Roman"/>
              <a:ea typeface="Times New Roman"/>
              <a:cs typeface="Times New Roman"/>
              <a:sym typeface="Times New Roman"/>
            </a:endParaRPr>
          </a:p>
        </p:txBody>
      </p:sp>
      <p:sp>
        <p:nvSpPr>
          <p:cNvPr id="239" name="Google Shape;239;p3"/>
          <p:cNvSpPr txBox="1"/>
          <p:nvPr/>
        </p:nvSpPr>
        <p:spPr>
          <a:xfrm>
            <a:off x="3050275" y="47550"/>
            <a:ext cx="2975400" cy="1990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1" i="0" u="none" strike="noStrike" cap="none" dirty="0">
                <a:solidFill>
                  <a:srgbClr val="00ACC3"/>
                </a:solidFill>
                <a:latin typeface="Times New Roman" panose="02020603050405020304" pitchFamily="18" charset="0"/>
                <a:ea typeface="Varela Round"/>
                <a:cs typeface="Times New Roman" panose="02020603050405020304" pitchFamily="18" charset="0"/>
                <a:sym typeface="Varela Round"/>
              </a:rPr>
              <a:t>1</a:t>
            </a:r>
            <a:endParaRPr sz="9600" b="1" i="0" u="none" strike="noStrike" cap="none" dirty="0">
              <a:solidFill>
                <a:srgbClr val="00ACC3"/>
              </a:solidFill>
              <a:latin typeface="Times New Roman" panose="02020603050405020304" pitchFamily="18" charset="0"/>
              <a:ea typeface="Varela Round"/>
              <a:cs typeface="Times New Roman" panose="02020603050405020304" pitchFamily="18" charset="0"/>
              <a:sym typeface="Varela Roun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o's That Pokemon?: Can you guess all 17 of these masked Pokemon Go  critters?">
            <a:extLst>
              <a:ext uri="{FF2B5EF4-FFF2-40B4-BE49-F238E27FC236}">
                <a16:creationId xmlns:a16="http://schemas.microsoft.com/office/drawing/2014/main" id="{89159EDB-BAF1-D659-7B8F-6F71E70E96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705" y="398386"/>
            <a:ext cx="7254590" cy="4080707"/>
          </a:xfrm>
          <a:prstGeom prst="rect">
            <a:avLst/>
          </a:prstGeom>
          <a:noFill/>
          <a:extLst>
            <a:ext uri="{909E8E84-426E-40DD-AFC4-6F175D3DCCD1}">
              <a14:hiddenFill xmlns:a14="http://schemas.microsoft.com/office/drawing/2010/main">
                <a:solidFill>
                  <a:srgbClr val="FFFFFF"/>
                </a:solidFill>
              </a14:hiddenFill>
            </a:ext>
          </a:extLst>
        </p:spPr>
      </p:pic>
      <p:pic>
        <p:nvPicPr>
          <p:cNvPr id="7" name="Hình ảnh 6">
            <a:extLst>
              <a:ext uri="{FF2B5EF4-FFF2-40B4-BE49-F238E27FC236}">
                <a16:creationId xmlns:a16="http://schemas.microsoft.com/office/drawing/2014/main" id="{77D33715-CD9A-BB38-C4CA-987CF20533E2}"/>
              </a:ext>
            </a:extLst>
          </p:cNvPr>
          <p:cNvPicPr>
            <a:picLocks noChangeAspect="1"/>
          </p:cNvPicPr>
          <p:nvPr/>
        </p:nvPicPr>
        <p:blipFill>
          <a:blip r:embed="rId3"/>
          <a:stretch>
            <a:fillRect/>
          </a:stretch>
        </p:blipFill>
        <p:spPr>
          <a:xfrm>
            <a:off x="1449815" y="861710"/>
            <a:ext cx="2866857" cy="2861279"/>
          </a:xfrm>
          <a:prstGeom prst="rect">
            <a:avLst/>
          </a:prstGeom>
        </p:spPr>
      </p:pic>
    </p:spTree>
    <p:extLst>
      <p:ext uri="{BB962C8B-B14F-4D97-AF65-F5344CB8AC3E}">
        <p14:creationId xmlns:p14="http://schemas.microsoft.com/office/powerpoint/2010/main" val="1321403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o's That Pokemon?: Can you guess all 17 of these masked Pokemon Go  critters?">
            <a:extLst>
              <a:ext uri="{FF2B5EF4-FFF2-40B4-BE49-F238E27FC236}">
                <a16:creationId xmlns:a16="http://schemas.microsoft.com/office/drawing/2014/main" id="{89159EDB-BAF1-D659-7B8F-6F71E70E96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705" y="423786"/>
            <a:ext cx="7254590" cy="4080707"/>
          </a:xfrm>
          <a:prstGeom prst="rect">
            <a:avLst/>
          </a:prstGeom>
          <a:noFill/>
          <a:extLst>
            <a:ext uri="{909E8E84-426E-40DD-AFC4-6F175D3DCCD1}">
              <a14:hiddenFill xmlns:a14="http://schemas.microsoft.com/office/drawing/2010/main">
                <a:solidFill>
                  <a:srgbClr val="FFFFFF"/>
                </a:solidFill>
              </a14:hiddenFill>
            </a:ext>
          </a:extLst>
        </p:spPr>
      </p:pic>
      <p:pic>
        <p:nvPicPr>
          <p:cNvPr id="7" name="Hình ảnh 6">
            <a:extLst>
              <a:ext uri="{FF2B5EF4-FFF2-40B4-BE49-F238E27FC236}">
                <a16:creationId xmlns:a16="http://schemas.microsoft.com/office/drawing/2014/main" id="{77D33715-CD9A-BB38-C4CA-987CF20533E2}"/>
              </a:ext>
            </a:extLst>
          </p:cNvPr>
          <p:cNvPicPr>
            <a:picLocks noChangeAspect="1"/>
          </p:cNvPicPr>
          <p:nvPr/>
        </p:nvPicPr>
        <p:blipFill>
          <a:blip r:embed="rId3"/>
          <a:stretch>
            <a:fillRect/>
          </a:stretch>
        </p:blipFill>
        <p:spPr>
          <a:xfrm>
            <a:off x="2707116" y="2133601"/>
            <a:ext cx="992531" cy="990600"/>
          </a:xfrm>
          <a:prstGeom prst="rect">
            <a:avLst/>
          </a:prstGeom>
        </p:spPr>
      </p:pic>
    </p:spTree>
    <p:extLst>
      <p:ext uri="{BB962C8B-B14F-4D97-AF65-F5344CB8AC3E}">
        <p14:creationId xmlns:p14="http://schemas.microsoft.com/office/powerpoint/2010/main" val="733817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p28"/>
          <p:cNvSpPr txBox="1"/>
          <p:nvPr/>
        </p:nvSpPr>
        <p:spPr>
          <a:xfrm>
            <a:off x="238540" y="1117099"/>
            <a:ext cx="139012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dirty="0">
                <a:solidFill>
                  <a:srgbClr val="000000"/>
                </a:solidFill>
                <a:latin typeface="Times New Roman"/>
                <a:ea typeface="Times New Roman"/>
                <a:cs typeface="Times New Roman"/>
                <a:sym typeface="Times New Roman"/>
              </a:rPr>
              <a:t>DFT </a:t>
            </a:r>
            <a:endParaRPr dirty="0">
              <a:latin typeface="Times New Roman" panose="02020603050405020304" pitchFamily="18" charset="0"/>
              <a:cs typeface="Times New Roman" panose="02020603050405020304" pitchFamily="18" charset="0"/>
            </a:endParaRPr>
          </a:p>
        </p:txBody>
      </p:sp>
      <p:pic>
        <p:nvPicPr>
          <p:cNvPr id="2" name="Hình ảnh 1">
            <a:extLst>
              <a:ext uri="{FF2B5EF4-FFF2-40B4-BE49-F238E27FC236}">
                <a16:creationId xmlns:a16="http://schemas.microsoft.com/office/drawing/2014/main" id="{10EFB2C3-CA6A-24B2-35FE-FE5A63238F97}"/>
              </a:ext>
            </a:extLst>
          </p:cNvPr>
          <p:cNvPicPr>
            <a:picLocks noChangeAspect="1"/>
          </p:cNvPicPr>
          <p:nvPr/>
        </p:nvPicPr>
        <p:blipFill>
          <a:blip r:embed="rId3"/>
          <a:stretch>
            <a:fillRect/>
          </a:stretch>
        </p:blipFill>
        <p:spPr>
          <a:xfrm>
            <a:off x="2555709" y="1117099"/>
            <a:ext cx="4896533" cy="2915057"/>
          </a:xfrm>
          <a:prstGeom prst="rect">
            <a:avLst/>
          </a:prstGeom>
        </p:spPr>
      </p:pic>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267E36A5-8ECF-CC1E-94A6-636DB293A271}"/>
                  </a:ext>
                </a:extLst>
              </p:cNvPr>
              <p:cNvSpPr txBox="1"/>
              <p:nvPr/>
            </p:nvSpPr>
            <p:spPr>
              <a:xfrm>
                <a:off x="2234115" y="655434"/>
                <a:ext cx="6025560" cy="461665"/>
              </a:xfrm>
              <a:prstGeom prst="rect">
                <a:avLst/>
              </a:prstGeom>
              <a:noFill/>
            </p:spPr>
            <p:txBody>
              <a:bodyPr wrap="none" rtlCol="0">
                <a:spAutoFit/>
              </a:bodyPr>
              <a:lstStyle/>
              <a:p>
                <a:r>
                  <a:rPr lang="en-US" sz="2400" b="1" dirty="0" err="1"/>
                  <a:t>Đồ</a:t>
                </a:r>
                <a:r>
                  <a:rPr lang="en-US" sz="2400" b="1" dirty="0"/>
                  <a:t> </a:t>
                </a:r>
                <a:r>
                  <a:rPr lang="en-US" sz="2400" b="1" dirty="0" err="1"/>
                  <a:t>thị</a:t>
                </a:r>
                <a:r>
                  <a:rPr lang="en-US" sz="2400" b="1" dirty="0"/>
                  <a:t> </a:t>
                </a:r>
                <a:r>
                  <a:rPr lang="en-US" sz="2400" b="1" dirty="0" err="1"/>
                  <a:t>hình</a:t>
                </a:r>
                <a:r>
                  <a:rPr lang="en-US" sz="2400" b="1" dirty="0"/>
                  <a:t> Sin = </a:t>
                </a:r>
                <a14:m>
                  <m:oMath xmlns:m="http://schemas.openxmlformats.org/officeDocument/2006/math">
                    <m:r>
                      <a:rPr lang="en-US" sz="2400" b="1" i="1" smtClean="0">
                        <a:latin typeface="Cambria Math" panose="02040503050406030204" pitchFamily="18" charset="0"/>
                      </a:rPr>
                      <m:t>𝒇</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𝒙</m:t>
                        </m:r>
                      </m:e>
                    </m:d>
                    <m:r>
                      <a:rPr lang="en-US" sz="2400" b="1" i="1" smtClean="0">
                        <a:latin typeface="Cambria Math" panose="02040503050406030204" pitchFamily="18" charset="0"/>
                      </a:rPr>
                      <m:t>=</m:t>
                    </m:r>
                    <m:r>
                      <a:rPr lang="en-US" sz="2400" b="1" i="1" smtClean="0">
                        <a:latin typeface="Cambria Math" panose="02040503050406030204" pitchFamily="18" charset="0"/>
                      </a:rPr>
                      <m:t>𝑨</m:t>
                    </m:r>
                    <m:func>
                      <m:funcPr>
                        <m:ctrlPr>
                          <a:rPr lang="en-US" sz="2400" b="1" i="1" smtClean="0">
                            <a:latin typeface="Cambria Math" panose="02040503050406030204" pitchFamily="18" charset="0"/>
                          </a:rPr>
                        </m:ctrlPr>
                      </m:funcPr>
                      <m:fName>
                        <m:r>
                          <a:rPr lang="en-US" sz="2400" b="1" i="0" smtClean="0">
                            <a:latin typeface="Cambria Math" panose="02040503050406030204" pitchFamily="18" charset="0"/>
                          </a:rPr>
                          <m:t>𝐬𝐢𝐧</m:t>
                        </m:r>
                      </m:fName>
                      <m:e>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𝟐</m:t>
                            </m:r>
                            <m:r>
                              <a:rPr lang="en-US" sz="2400" b="1" i="1" smtClean="0">
                                <a:latin typeface="Cambria Math" panose="02040503050406030204" pitchFamily="18" charset="0"/>
                              </a:rPr>
                              <m:t>𝝅</m:t>
                            </m:r>
                            <m:r>
                              <a:rPr lang="en-US" sz="2400" b="1" i="1" smtClean="0">
                                <a:latin typeface="Cambria Math" panose="02040503050406030204" pitchFamily="18" charset="0"/>
                              </a:rPr>
                              <m:t>𝒖𝒙</m:t>
                            </m:r>
                            <m:r>
                              <a:rPr lang="en-US" sz="2400" b="1" i="1" smtClean="0">
                                <a:latin typeface="Cambria Math" panose="02040503050406030204" pitchFamily="18" charset="0"/>
                              </a:rPr>
                              <m:t>+</m:t>
                            </m:r>
                            <m:r>
                              <a:rPr lang="en-US" sz="2400" b="1" i="1" smtClean="0">
                                <a:latin typeface="Cambria Math" panose="02040503050406030204" pitchFamily="18" charset="0"/>
                              </a:rPr>
                              <m:t>𝝋</m:t>
                            </m:r>
                          </m:e>
                        </m:d>
                      </m:e>
                    </m:func>
                  </m:oMath>
                </a14:m>
                <a:endParaRPr lang="en-US" sz="2400" b="1" dirty="0"/>
              </a:p>
            </p:txBody>
          </p:sp>
        </mc:Choice>
        <mc:Fallback xmlns="">
          <p:sp>
            <p:nvSpPr>
              <p:cNvPr id="6" name="Hộp Văn bản 5">
                <a:extLst>
                  <a:ext uri="{FF2B5EF4-FFF2-40B4-BE49-F238E27FC236}">
                    <a16:creationId xmlns:a16="http://schemas.microsoft.com/office/drawing/2014/main" id="{267E36A5-8ECF-CC1E-94A6-636DB293A271}"/>
                  </a:ext>
                </a:extLst>
              </p:cNvPr>
              <p:cNvSpPr txBox="1">
                <a:spLocks noRot="1" noChangeAspect="1" noMove="1" noResize="1" noEditPoints="1" noAdjustHandles="1" noChangeArrowheads="1" noChangeShapeType="1" noTextEdit="1"/>
              </p:cNvSpPr>
              <p:nvPr/>
            </p:nvSpPr>
            <p:spPr>
              <a:xfrm>
                <a:off x="2234115" y="655434"/>
                <a:ext cx="6025560" cy="461665"/>
              </a:xfrm>
              <a:prstGeom prst="rect">
                <a:avLst/>
              </a:prstGeom>
              <a:blipFill>
                <a:blip r:embed="rId4"/>
                <a:stretch>
                  <a:fillRect l="-1517" t="-9333" b="-32000"/>
                </a:stretch>
              </a:blipFill>
            </p:spPr>
            <p:txBody>
              <a:bodyPr/>
              <a:lstStyle/>
              <a:p>
                <a:r>
                  <a:rPr lang="en-US">
                    <a:noFill/>
                  </a:rPr>
                  <a:t> </a:t>
                </a:r>
              </a:p>
            </p:txBody>
          </p:sp>
        </mc:Fallback>
      </mc:AlternateContent>
      <p:sp>
        <p:nvSpPr>
          <p:cNvPr id="7" name="Hộp Văn bản 6">
            <a:extLst>
              <a:ext uri="{FF2B5EF4-FFF2-40B4-BE49-F238E27FC236}">
                <a16:creationId xmlns:a16="http://schemas.microsoft.com/office/drawing/2014/main" id="{FA5FA95F-E2CE-E11E-80AF-005D5F1F5C84}"/>
              </a:ext>
            </a:extLst>
          </p:cNvPr>
          <p:cNvSpPr txBox="1"/>
          <p:nvPr/>
        </p:nvSpPr>
        <p:spPr>
          <a:xfrm>
            <a:off x="4911611" y="809322"/>
            <a:ext cx="184731" cy="523220"/>
          </a:xfrm>
          <a:prstGeom prst="rect">
            <a:avLst/>
          </a:prstGeom>
          <a:noFill/>
        </p:spPr>
        <p:txBody>
          <a:bodyPr wrap="none" rtlCol="0">
            <a:spAutoFit/>
          </a:bodyPr>
          <a:lstStyle/>
          <a:p>
            <a:endParaRPr lang="en-US" b="0" dirty="0"/>
          </a:p>
          <a:p>
            <a:endParaRPr lang="en-US" dirty="0"/>
          </a:p>
        </p:txBody>
      </p:sp>
      <mc:AlternateContent xmlns:mc="http://schemas.openxmlformats.org/markup-compatibility/2006" xmlns:a14="http://schemas.microsoft.com/office/drawing/2010/main">
        <mc:Choice Requires="a14">
          <p:sp>
            <p:nvSpPr>
              <p:cNvPr id="8" name="Hộp Văn bản 7">
                <a:extLst>
                  <a:ext uri="{FF2B5EF4-FFF2-40B4-BE49-F238E27FC236}">
                    <a16:creationId xmlns:a16="http://schemas.microsoft.com/office/drawing/2014/main" id="{373AAA24-FBE2-9F44-A6CE-6217F7A84F13}"/>
                  </a:ext>
                </a:extLst>
              </p:cNvPr>
              <p:cNvSpPr txBox="1"/>
              <p:nvPr/>
            </p:nvSpPr>
            <p:spPr>
              <a:xfrm>
                <a:off x="2066120" y="4072567"/>
                <a:ext cx="5690982" cy="830997"/>
              </a:xfrm>
              <a:prstGeom prst="rect">
                <a:avLst/>
              </a:prstGeom>
              <a:noFill/>
            </p:spPr>
            <p:txBody>
              <a:bodyPr wrap="none" rtlCol="0">
                <a:spAutoFit/>
              </a:bodyPr>
              <a:lstStyle/>
              <a:p>
                <a14:m>
                  <m:oMath xmlns:m="http://schemas.openxmlformats.org/officeDocument/2006/math">
                    <m:r>
                      <a:rPr lang="en-US" sz="2400" b="1" i="1" smtClean="0">
                        <a:latin typeface="Cambria Math" panose="02040503050406030204" pitchFamily="18" charset="0"/>
                      </a:rPr>
                      <m:t>𝑨</m:t>
                    </m:r>
                  </m:oMath>
                </a14:m>
                <a:r>
                  <a:rPr lang="en-US" sz="2400" b="1" dirty="0"/>
                  <a:t>: </a:t>
                </a:r>
                <a:r>
                  <a:rPr lang="en-US" sz="2400" b="1" dirty="0" err="1"/>
                  <a:t>Biên</a:t>
                </a:r>
                <a:r>
                  <a:rPr lang="en-US" sz="2400" b="1" dirty="0"/>
                  <a:t> </a:t>
                </a:r>
                <a:r>
                  <a:rPr lang="en-US" sz="2400" b="1" dirty="0" err="1"/>
                  <a:t>độ</a:t>
                </a:r>
                <a:r>
                  <a:rPr lang="en-US" sz="2400" b="1" dirty="0"/>
                  <a:t> (amplitude)        </a:t>
                </a:r>
                <a14:m>
                  <m:oMath xmlns:m="http://schemas.openxmlformats.org/officeDocument/2006/math">
                    <m:r>
                      <a:rPr lang="en-US" sz="2400" b="1" i="1" smtClean="0">
                        <a:latin typeface="Cambria Math" panose="02040503050406030204" pitchFamily="18" charset="0"/>
                      </a:rPr>
                      <m:t>𝑻</m:t>
                    </m:r>
                  </m:oMath>
                </a14:m>
                <a:r>
                  <a:rPr lang="en-US" sz="2400" b="1" dirty="0"/>
                  <a:t>: Chu </a:t>
                </a:r>
                <a:r>
                  <a:rPr lang="en-US" sz="2400" b="1" dirty="0" err="1"/>
                  <a:t>kì</a:t>
                </a:r>
                <a:endParaRPr lang="en-US" sz="2400" b="1" dirty="0"/>
              </a:p>
              <a:p>
                <a14:m>
                  <m:oMath xmlns:m="http://schemas.openxmlformats.org/officeDocument/2006/math">
                    <m:r>
                      <a:rPr lang="en-US" sz="2400" b="1" i="1" smtClean="0">
                        <a:latin typeface="Cambria Math" panose="02040503050406030204" pitchFamily="18" charset="0"/>
                      </a:rPr>
                      <m:t>𝝋</m:t>
                    </m:r>
                  </m:oMath>
                </a14:m>
                <a:r>
                  <a:rPr lang="en-US" sz="2400" b="1" dirty="0"/>
                  <a:t>: </a:t>
                </a:r>
                <a:r>
                  <a:rPr lang="en-US" sz="2400" b="1" dirty="0" err="1"/>
                  <a:t>Pha</a:t>
                </a:r>
                <a:r>
                  <a:rPr lang="en-US" sz="2400" b="1" dirty="0"/>
                  <a:t> (</a:t>
                </a:r>
                <a:r>
                  <a:rPr lang="en-US" sz="2400" b="1" dirty="0" err="1"/>
                  <a:t>Pharse</a:t>
                </a:r>
                <a:r>
                  <a:rPr lang="en-US" sz="2400" b="1" dirty="0"/>
                  <a:t>)	              </a:t>
                </a:r>
                <a14:m>
                  <m:oMath xmlns:m="http://schemas.openxmlformats.org/officeDocument/2006/math">
                    <m:r>
                      <a:rPr lang="en-US" sz="2400" b="1" i="1" smtClean="0">
                        <a:latin typeface="Cambria Math" panose="02040503050406030204" pitchFamily="18" charset="0"/>
                      </a:rPr>
                      <m:t>𝒖</m:t>
                    </m:r>
                  </m:oMath>
                </a14:m>
                <a:r>
                  <a:rPr lang="en-US" sz="2400" b="1" dirty="0"/>
                  <a:t>: </a:t>
                </a:r>
                <a:r>
                  <a:rPr lang="en-US" sz="2400" b="1" dirty="0" err="1"/>
                  <a:t>Tần</a:t>
                </a:r>
                <a:r>
                  <a:rPr lang="en-US" sz="2400" b="1" dirty="0"/>
                  <a:t> </a:t>
                </a:r>
                <a:r>
                  <a:rPr lang="en-US" sz="2400" b="1" dirty="0" err="1"/>
                  <a:t>số</a:t>
                </a:r>
                <a:endParaRPr lang="en-US" sz="2400" b="1" dirty="0"/>
              </a:p>
            </p:txBody>
          </p:sp>
        </mc:Choice>
        <mc:Fallback xmlns="">
          <p:sp>
            <p:nvSpPr>
              <p:cNvPr id="8" name="Hộp Văn bản 7">
                <a:extLst>
                  <a:ext uri="{FF2B5EF4-FFF2-40B4-BE49-F238E27FC236}">
                    <a16:creationId xmlns:a16="http://schemas.microsoft.com/office/drawing/2014/main" id="{373AAA24-FBE2-9F44-A6CE-6217F7A84F13}"/>
                  </a:ext>
                </a:extLst>
              </p:cNvPr>
              <p:cNvSpPr txBox="1">
                <a:spLocks noRot="1" noChangeAspect="1" noMove="1" noResize="1" noEditPoints="1" noAdjustHandles="1" noChangeArrowheads="1" noChangeShapeType="1" noTextEdit="1"/>
              </p:cNvSpPr>
              <p:nvPr/>
            </p:nvSpPr>
            <p:spPr>
              <a:xfrm>
                <a:off x="2066120" y="4072567"/>
                <a:ext cx="5690982" cy="830997"/>
              </a:xfrm>
              <a:prstGeom prst="rect">
                <a:avLst/>
              </a:prstGeom>
              <a:blipFill>
                <a:blip r:embed="rId5"/>
                <a:stretch>
                  <a:fillRect l="-429" t="-5147" b="-16912"/>
                </a:stretch>
              </a:blipFill>
            </p:spPr>
            <p:txBody>
              <a:bodyPr/>
              <a:lstStyle/>
              <a:p>
                <a:r>
                  <a:rPr lang="en-US">
                    <a:noFill/>
                  </a:rPr>
                  <a:t> </a:t>
                </a:r>
              </a:p>
            </p:txBody>
          </p:sp>
        </mc:Fallback>
      </mc:AlternateContent>
    </p:spTree>
    <p:extLst>
      <p:ext uri="{BB962C8B-B14F-4D97-AF65-F5344CB8AC3E}">
        <p14:creationId xmlns:p14="http://schemas.microsoft.com/office/powerpoint/2010/main" val="1628044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6" name="Tiêu đề 1">
            <a:extLst>
              <a:ext uri="{FF2B5EF4-FFF2-40B4-BE49-F238E27FC236}">
                <a16:creationId xmlns:a16="http://schemas.microsoft.com/office/drawing/2014/main" id="{19056188-8593-4330-B23C-B70E320D47B0}"/>
              </a:ext>
            </a:extLst>
          </p:cNvPr>
          <p:cNvSpPr txBox="1">
            <a:spLocks/>
          </p:cNvSpPr>
          <p:nvPr/>
        </p:nvSpPr>
        <p:spPr>
          <a:xfrm>
            <a:off x="457200" y="-1044575"/>
            <a:ext cx="10515600" cy="13255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Fourier Series</a:t>
            </a:r>
            <a:endParaRPr lang="en-US" dirty="0"/>
          </a:p>
        </p:txBody>
      </p:sp>
      <p:pic>
        <p:nvPicPr>
          <p:cNvPr id="8" name="Hình ảnh 7">
            <a:extLst>
              <a:ext uri="{FF2B5EF4-FFF2-40B4-BE49-F238E27FC236}">
                <a16:creationId xmlns:a16="http://schemas.microsoft.com/office/drawing/2014/main" id="{CF3D6606-EEAB-A43F-C882-0871943E81C4}"/>
              </a:ext>
            </a:extLst>
          </p:cNvPr>
          <p:cNvPicPr>
            <a:picLocks noChangeAspect="1"/>
          </p:cNvPicPr>
          <p:nvPr/>
        </p:nvPicPr>
        <p:blipFill>
          <a:blip r:embed="rId3"/>
          <a:stretch>
            <a:fillRect/>
          </a:stretch>
        </p:blipFill>
        <p:spPr>
          <a:xfrm>
            <a:off x="1634514" y="298235"/>
            <a:ext cx="1914784" cy="1468001"/>
          </a:xfrm>
          <a:prstGeom prst="rect">
            <a:avLst/>
          </a:prstGeom>
          <a:ln w="28575">
            <a:solidFill>
              <a:schemeClr val="tx1"/>
            </a:solidFill>
          </a:ln>
        </p:spPr>
      </p:pic>
      <p:pic>
        <p:nvPicPr>
          <p:cNvPr id="9" name="Hình ảnh 8">
            <a:extLst>
              <a:ext uri="{FF2B5EF4-FFF2-40B4-BE49-F238E27FC236}">
                <a16:creationId xmlns:a16="http://schemas.microsoft.com/office/drawing/2014/main" id="{A56BC62F-C075-61C9-2DAA-903280153BDE}"/>
              </a:ext>
            </a:extLst>
          </p:cNvPr>
          <p:cNvPicPr>
            <a:picLocks noChangeAspect="1"/>
          </p:cNvPicPr>
          <p:nvPr/>
        </p:nvPicPr>
        <p:blipFill>
          <a:blip r:embed="rId4"/>
          <a:stretch>
            <a:fillRect/>
          </a:stretch>
        </p:blipFill>
        <p:spPr>
          <a:xfrm>
            <a:off x="900867" y="2170476"/>
            <a:ext cx="1589250" cy="1159452"/>
          </a:xfrm>
          <a:prstGeom prst="rect">
            <a:avLst/>
          </a:prstGeom>
          <a:ln w="28575">
            <a:solidFill>
              <a:schemeClr val="tx1"/>
            </a:solidFill>
          </a:ln>
        </p:spPr>
      </p:pic>
      <p:pic>
        <p:nvPicPr>
          <p:cNvPr id="10" name="Hình ảnh 9">
            <a:extLst>
              <a:ext uri="{FF2B5EF4-FFF2-40B4-BE49-F238E27FC236}">
                <a16:creationId xmlns:a16="http://schemas.microsoft.com/office/drawing/2014/main" id="{2C7F0B4B-9C3B-3833-BB9E-A1BD12164BC7}"/>
              </a:ext>
            </a:extLst>
          </p:cNvPr>
          <p:cNvPicPr>
            <a:picLocks noChangeAspect="1"/>
          </p:cNvPicPr>
          <p:nvPr/>
        </p:nvPicPr>
        <p:blipFill>
          <a:blip r:embed="rId5"/>
          <a:stretch>
            <a:fillRect/>
          </a:stretch>
        </p:blipFill>
        <p:spPr>
          <a:xfrm>
            <a:off x="2783376" y="2171010"/>
            <a:ext cx="1589250" cy="1159452"/>
          </a:xfrm>
          <a:prstGeom prst="rect">
            <a:avLst/>
          </a:prstGeom>
          <a:ln w="28575">
            <a:solidFill>
              <a:schemeClr val="tx1"/>
            </a:solidFill>
          </a:ln>
        </p:spPr>
      </p:pic>
      <p:pic>
        <p:nvPicPr>
          <p:cNvPr id="12" name="Hình ảnh 11">
            <a:extLst>
              <a:ext uri="{FF2B5EF4-FFF2-40B4-BE49-F238E27FC236}">
                <a16:creationId xmlns:a16="http://schemas.microsoft.com/office/drawing/2014/main" id="{FABE8C86-6BB2-1A9B-40C5-4183B6416E5C}"/>
              </a:ext>
            </a:extLst>
          </p:cNvPr>
          <p:cNvPicPr>
            <a:picLocks noChangeAspect="1"/>
          </p:cNvPicPr>
          <p:nvPr/>
        </p:nvPicPr>
        <p:blipFill>
          <a:blip r:embed="rId6"/>
          <a:stretch>
            <a:fillRect/>
          </a:stretch>
        </p:blipFill>
        <p:spPr>
          <a:xfrm>
            <a:off x="4918611" y="2158166"/>
            <a:ext cx="1589250" cy="1159453"/>
          </a:xfrm>
          <a:prstGeom prst="rect">
            <a:avLst/>
          </a:prstGeom>
          <a:ln w="28575">
            <a:solidFill>
              <a:schemeClr val="tx1"/>
            </a:solidFill>
          </a:ln>
        </p:spPr>
      </p:pic>
      <p:pic>
        <p:nvPicPr>
          <p:cNvPr id="13" name="Hình ảnh 12">
            <a:extLst>
              <a:ext uri="{FF2B5EF4-FFF2-40B4-BE49-F238E27FC236}">
                <a16:creationId xmlns:a16="http://schemas.microsoft.com/office/drawing/2014/main" id="{C5F12961-9335-29A3-0086-8916FD42F5D8}"/>
              </a:ext>
            </a:extLst>
          </p:cNvPr>
          <p:cNvPicPr>
            <a:picLocks noChangeAspect="1"/>
          </p:cNvPicPr>
          <p:nvPr/>
        </p:nvPicPr>
        <p:blipFill>
          <a:blip r:embed="rId7"/>
          <a:stretch>
            <a:fillRect/>
          </a:stretch>
        </p:blipFill>
        <p:spPr>
          <a:xfrm>
            <a:off x="6986052" y="2158166"/>
            <a:ext cx="1589250" cy="1159453"/>
          </a:xfrm>
          <a:prstGeom prst="rect">
            <a:avLst/>
          </a:prstGeom>
          <a:ln w="28575">
            <a:solidFill>
              <a:schemeClr val="tx1"/>
            </a:solidFill>
          </a:ln>
        </p:spPr>
      </p:pic>
      <p:pic>
        <p:nvPicPr>
          <p:cNvPr id="14" name="Hình ảnh 13">
            <a:extLst>
              <a:ext uri="{FF2B5EF4-FFF2-40B4-BE49-F238E27FC236}">
                <a16:creationId xmlns:a16="http://schemas.microsoft.com/office/drawing/2014/main" id="{61AC05D2-928C-3CE6-E25A-460BFB7E79ED}"/>
              </a:ext>
            </a:extLst>
          </p:cNvPr>
          <p:cNvPicPr>
            <a:picLocks noChangeAspect="1"/>
          </p:cNvPicPr>
          <p:nvPr/>
        </p:nvPicPr>
        <p:blipFill>
          <a:blip r:embed="rId8"/>
          <a:stretch>
            <a:fillRect/>
          </a:stretch>
        </p:blipFill>
        <p:spPr>
          <a:xfrm>
            <a:off x="6986052" y="3588584"/>
            <a:ext cx="1589250" cy="1159452"/>
          </a:xfrm>
          <a:prstGeom prst="rect">
            <a:avLst/>
          </a:prstGeom>
          <a:ln w="28575">
            <a:solidFill>
              <a:schemeClr val="tx1"/>
            </a:solidFill>
          </a:ln>
        </p:spPr>
      </p:pic>
      <p:pic>
        <p:nvPicPr>
          <p:cNvPr id="16" name="Hình ảnh 15">
            <a:extLst>
              <a:ext uri="{FF2B5EF4-FFF2-40B4-BE49-F238E27FC236}">
                <a16:creationId xmlns:a16="http://schemas.microsoft.com/office/drawing/2014/main" id="{0020232D-A4B5-8D4B-FB8B-2729686E696C}"/>
              </a:ext>
            </a:extLst>
          </p:cNvPr>
          <p:cNvPicPr>
            <a:picLocks noChangeAspect="1"/>
          </p:cNvPicPr>
          <p:nvPr/>
        </p:nvPicPr>
        <p:blipFill>
          <a:blip r:embed="rId9"/>
          <a:stretch>
            <a:fillRect/>
          </a:stretch>
        </p:blipFill>
        <p:spPr>
          <a:xfrm>
            <a:off x="4918611" y="3588584"/>
            <a:ext cx="1589250" cy="1159452"/>
          </a:xfrm>
          <a:prstGeom prst="rect">
            <a:avLst/>
          </a:prstGeom>
          <a:ln w="28575">
            <a:solidFill>
              <a:schemeClr val="tx1"/>
            </a:solidFill>
          </a:ln>
        </p:spPr>
      </p:pic>
      <p:pic>
        <p:nvPicPr>
          <p:cNvPr id="17" name="Hình ảnh 16">
            <a:extLst>
              <a:ext uri="{FF2B5EF4-FFF2-40B4-BE49-F238E27FC236}">
                <a16:creationId xmlns:a16="http://schemas.microsoft.com/office/drawing/2014/main" id="{F461E13C-D453-027C-5967-ED6217745EC2}"/>
              </a:ext>
            </a:extLst>
          </p:cNvPr>
          <p:cNvPicPr>
            <a:picLocks noChangeAspect="1"/>
          </p:cNvPicPr>
          <p:nvPr/>
        </p:nvPicPr>
        <p:blipFill>
          <a:blip r:embed="rId10"/>
          <a:stretch>
            <a:fillRect/>
          </a:stretch>
        </p:blipFill>
        <p:spPr>
          <a:xfrm>
            <a:off x="2783376" y="3520937"/>
            <a:ext cx="1589250" cy="1227100"/>
          </a:xfrm>
          <a:prstGeom prst="rect">
            <a:avLst/>
          </a:prstGeom>
          <a:ln w="28575">
            <a:solidFill>
              <a:schemeClr val="tx1"/>
            </a:solidFill>
          </a:ln>
        </p:spPr>
      </p:pic>
      <p:pic>
        <p:nvPicPr>
          <p:cNvPr id="18" name="Hình ảnh 17">
            <a:extLst>
              <a:ext uri="{FF2B5EF4-FFF2-40B4-BE49-F238E27FC236}">
                <a16:creationId xmlns:a16="http://schemas.microsoft.com/office/drawing/2014/main" id="{4C271EED-DADB-A12C-5191-E2F34AB6E05B}"/>
              </a:ext>
            </a:extLst>
          </p:cNvPr>
          <p:cNvPicPr>
            <a:picLocks noChangeAspect="1"/>
          </p:cNvPicPr>
          <p:nvPr/>
        </p:nvPicPr>
        <p:blipFill>
          <a:blip r:embed="rId11"/>
          <a:stretch>
            <a:fillRect/>
          </a:stretch>
        </p:blipFill>
        <p:spPr>
          <a:xfrm>
            <a:off x="900866" y="3588584"/>
            <a:ext cx="1589251" cy="1159452"/>
          </a:xfrm>
          <a:prstGeom prst="rect">
            <a:avLst/>
          </a:prstGeom>
          <a:ln w="28575">
            <a:solidFill>
              <a:schemeClr val="tx1"/>
            </a:solidFill>
          </a:ln>
        </p:spPr>
      </p:pic>
      <p:cxnSp>
        <p:nvCxnSpPr>
          <p:cNvPr id="19" name="Đường nối Thẳng 18">
            <a:extLst>
              <a:ext uri="{FF2B5EF4-FFF2-40B4-BE49-F238E27FC236}">
                <a16:creationId xmlns:a16="http://schemas.microsoft.com/office/drawing/2014/main" id="{BE99B218-9A61-8565-0BF7-963C2B72035E}"/>
              </a:ext>
            </a:extLst>
          </p:cNvPr>
          <p:cNvCxnSpPr>
            <a:cxnSpLocks/>
          </p:cNvCxnSpPr>
          <p:nvPr/>
        </p:nvCxnSpPr>
        <p:spPr>
          <a:xfrm>
            <a:off x="3799114" y="535214"/>
            <a:ext cx="697582"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Hộp Văn bản 19">
            <a:extLst>
              <a:ext uri="{FF2B5EF4-FFF2-40B4-BE49-F238E27FC236}">
                <a16:creationId xmlns:a16="http://schemas.microsoft.com/office/drawing/2014/main" id="{A3E7609F-F752-BD05-4AAF-D33B7FE600B1}"/>
              </a:ext>
            </a:extLst>
          </p:cNvPr>
          <p:cNvSpPr txBox="1"/>
          <p:nvPr/>
        </p:nvSpPr>
        <p:spPr>
          <a:xfrm>
            <a:off x="4623835" y="348834"/>
            <a:ext cx="2178802" cy="307777"/>
          </a:xfrm>
          <a:prstGeom prst="rect">
            <a:avLst/>
          </a:prstGeom>
          <a:noFill/>
        </p:spPr>
        <p:txBody>
          <a:bodyPr wrap="none" rtlCol="0">
            <a:spAutoFit/>
          </a:bodyPr>
          <a:lstStyle/>
          <a:p>
            <a:r>
              <a:rPr lang="en-US" b="1" dirty="0" err="1"/>
              <a:t>Đồ</a:t>
            </a:r>
            <a:r>
              <a:rPr lang="en-US" b="1" dirty="0"/>
              <a:t> </a:t>
            </a:r>
            <a:r>
              <a:rPr lang="en-US" b="1" dirty="0" err="1"/>
              <a:t>thị</a:t>
            </a:r>
            <a:r>
              <a:rPr lang="en-US" b="1" dirty="0"/>
              <a:t> </a:t>
            </a:r>
            <a:r>
              <a:rPr lang="en-US" b="1" dirty="0" err="1"/>
              <a:t>sóng</a:t>
            </a:r>
            <a:r>
              <a:rPr lang="en-US" b="1" dirty="0"/>
              <a:t> </a:t>
            </a:r>
            <a:r>
              <a:rPr lang="en-US" b="1" dirty="0" err="1"/>
              <a:t>hình</a:t>
            </a:r>
            <a:r>
              <a:rPr lang="en-US" b="1" dirty="0"/>
              <a:t> </a:t>
            </a:r>
            <a:r>
              <a:rPr lang="en-US" b="1" dirty="0" err="1"/>
              <a:t>vuông</a:t>
            </a:r>
            <a:endParaRPr lang="en-US" b="1" dirty="0"/>
          </a:p>
        </p:txBody>
      </p:sp>
    </p:spTree>
    <p:extLst>
      <p:ext uri="{BB962C8B-B14F-4D97-AF65-F5344CB8AC3E}">
        <p14:creationId xmlns:p14="http://schemas.microsoft.com/office/powerpoint/2010/main" val="2163807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6" name="Tiêu đề 1">
            <a:extLst>
              <a:ext uri="{FF2B5EF4-FFF2-40B4-BE49-F238E27FC236}">
                <a16:creationId xmlns:a16="http://schemas.microsoft.com/office/drawing/2014/main" id="{19056188-8593-4330-B23C-B70E320D47B0}"/>
              </a:ext>
            </a:extLst>
          </p:cNvPr>
          <p:cNvSpPr txBox="1">
            <a:spLocks/>
          </p:cNvSpPr>
          <p:nvPr/>
        </p:nvSpPr>
        <p:spPr>
          <a:xfrm>
            <a:off x="457200" y="-1044575"/>
            <a:ext cx="10515600" cy="13255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Fourier Series</a:t>
            </a:r>
            <a:endParaRPr lang="en-US" dirty="0"/>
          </a:p>
        </p:txBody>
      </p:sp>
      <p:pic>
        <p:nvPicPr>
          <p:cNvPr id="9" name="Hình ảnh 8">
            <a:extLst>
              <a:ext uri="{FF2B5EF4-FFF2-40B4-BE49-F238E27FC236}">
                <a16:creationId xmlns:a16="http://schemas.microsoft.com/office/drawing/2014/main" id="{A56BC62F-C075-61C9-2DAA-903280153BDE}"/>
              </a:ext>
            </a:extLst>
          </p:cNvPr>
          <p:cNvPicPr>
            <a:picLocks noChangeAspect="1"/>
          </p:cNvPicPr>
          <p:nvPr/>
        </p:nvPicPr>
        <p:blipFill>
          <a:blip r:embed="rId3"/>
          <a:stretch>
            <a:fillRect/>
          </a:stretch>
        </p:blipFill>
        <p:spPr>
          <a:xfrm>
            <a:off x="900867" y="2170476"/>
            <a:ext cx="1589250" cy="1159452"/>
          </a:xfrm>
          <a:prstGeom prst="rect">
            <a:avLst/>
          </a:prstGeom>
          <a:ln w="28575">
            <a:solidFill>
              <a:schemeClr val="tx1"/>
            </a:solidFill>
          </a:ln>
        </p:spPr>
      </p:pic>
      <p:pic>
        <p:nvPicPr>
          <p:cNvPr id="10" name="Hình ảnh 9">
            <a:extLst>
              <a:ext uri="{FF2B5EF4-FFF2-40B4-BE49-F238E27FC236}">
                <a16:creationId xmlns:a16="http://schemas.microsoft.com/office/drawing/2014/main" id="{2C7F0B4B-9C3B-3833-BB9E-A1BD12164BC7}"/>
              </a:ext>
            </a:extLst>
          </p:cNvPr>
          <p:cNvPicPr>
            <a:picLocks noChangeAspect="1"/>
          </p:cNvPicPr>
          <p:nvPr/>
        </p:nvPicPr>
        <p:blipFill>
          <a:blip r:embed="rId4"/>
          <a:stretch>
            <a:fillRect/>
          </a:stretch>
        </p:blipFill>
        <p:spPr>
          <a:xfrm>
            <a:off x="2783376" y="2171010"/>
            <a:ext cx="1589250" cy="1159452"/>
          </a:xfrm>
          <a:prstGeom prst="rect">
            <a:avLst/>
          </a:prstGeom>
          <a:ln w="28575">
            <a:solidFill>
              <a:schemeClr val="tx1"/>
            </a:solidFill>
          </a:ln>
        </p:spPr>
      </p:pic>
      <p:pic>
        <p:nvPicPr>
          <p:cNvPr id="12" name="Hình ảnh 11">
            <a:extLst>
              <a:ext uri="{FF2B5EF4-FFF2-40B4-BE49-F238E27FC236}">
                <a16:creationId xmlns:a16="http://schemas.microsoft.com/office/drawing/2014/main" id="{FABE8C86-6BB2-1A9B-40C5-4183B6416E5C}"/>
              </a:ext>
            </a:extLst>
          </p:cNvPr>
          <p:cNvPicPr>
            <a:picLocks noChangeAspect="1"/>
          </p:cNvPicPr>
          <p:nvPr/>
        </p:nvPicPr>
        <p:blipFill>
          <a:blip r:embed="rId5"/>
          <a:stretch>
            <a:fillRect/>
          </a:stretch>
        </p:blipFill>
        <p:spPr>
          <a:xfrm>
            <a:off x="4918611" y="2158166"/>
            <a:ext cx="1589250" cy="1159453"/>
          </a:xfrm>
          <a:prstGeom prst="rect">
            <a:avLst/>
          </a:prstGeom>
          <a:ln w="28575">
            <a:solidFill>
              <a:schemeClr val="tx1"/>
            </a:solidFill>
          </a:ln>
        </p:spPr>
      </p:pic>
      <p:pic>
        <p:nvPicPr>
          <p:cNvPr id="13" name="Hình ảnh 12">
            <a:extLst>
              <a:ext uri="{FF2B5EF4-FFF2-40B4-BE49-F238E27FC236}">
                <a16:creationId xmlns:a16="http://schemas.microsoft.com/office/drawing/2014/main" id="{C5F12961-9335-29A3-0086-8916FD42F5D8}"/>
              </a:ext>
            </a:extLst>
          </p:cNvPr>
          <p:cNvPicPr>
            <a:picLocks noChangeAspect="1"/>
          </p:cNvPicPr>
          <p:nvPr/>
        </p:nvPicPr>
        <p:blipFill>
          <a:blip r:embed="rId6"/>
          <a:stretch>
            <a:fillRect/>
          </a:stretch>
        </p:blipFill>
        <p:spPr>
          <a:xfrm>
            <a:off x="6986052" y="2158166"/>
            <a:ext cx="1589250" cy="1159453"/>
          </a:xfrm>
          <a:prstGeom prst="rect">
            <a:avLst/>
          </a:prstGeom>
          <a:ln w="28575">
            <a:solidFill>
              <a:schemeClr val="tx1"/>
            </a:solidFill>
          </a:ln>
        </p:spPr>
      </p:pic>
      <p:pic>
        <p:nvPicPr>
          <p:cNvPr id="14" name="Hình ảnh 13">
            <a:extLst>
              <a:ext uri="{FF2B5EF4-FFF2-40B4-BE49-F238E27FC236}">
                <a16:creationId xmlns:a16="http://schemas.microsoft.com/office/drawing/2014/main" id="{61AC05D2-928C-3CE6-E25A-460BFB7E79ED}"/>
              </a:ext>
            </a:extLst>
          </p:cNvPr>
          <p:cNvPicPr>
            <a:picLocks noChangeAspect="1"/>
          </p:cNvPicPr>
          <p:nvPr/>
        </p:nvPicPr>
        <p:blipFill>
          <a:blip r:embed="rId7"/>
          <a:stretch>
            <a:fillRect/>
          </a:stretch>
        </p:blipFill>
        <p:spPr>
          <a:xfrm>
            <a:off x="6986052" y="3588584"/>
            <a:ext cx="1589250" cy="1159452"/>
          </a:xfrm>
          <a:prstGeom prst="rect">
            <a:avLst/>
          </a:prstGeom>
          <a:ln w="28575">
            <a:solidFill>
              <a:schemeClr val="tx1"/>
            </a:solidFill>
          </a:ln>
        </p:spPr>
      </p:pic>
      <p:pic>
        <p:nvPicPr>
          <p:cNvPr id="16" name="Hình ảnh 15">
            <a:extLst>
              <a:ext uri="{FF2B5EF4-FFF2-40B4-BE49-F238E27FC236}">
                <a16:creationId xmlns:a16="http://schemas.microsoft.com/office/drawing/2014/main" id="{0020232D-A4B5-8D4B-FB8B-2729686E696C}"/>
              </a:ext>
            </a:extLst>
          </p:cNvPr>
          <p:cNvPicPr>
            <a:picLocks noChangeAspect="1"/>
          </p:cNvPicPr>
          <p:nvPr/>
        </p:nvPicPr>
        <p:blipFill>
          <a:blip r:embed="rId8"/>
          <a:stretch>
            <a:fillRect/>
          </a:stretch>
        </p:blipFill>
        <p:spPr>
          <a:xfrm>
            <a:off x="4918611" y="3588584"/>
            <a:ext cx="1589250" cy="1159452"/>
          </a:xfrm>
          <a:prstGeom prst="rect">
            <a:avLst/>
          </a:prstGeom>
          <a:ln w="28575">
            <a:solidFill>
              <a:schemeClr val="tx1"/>
            </a:solidFill>
          </a:ln>
        </p:spPr>
      </p:pic>
      <p:pic>
        <p:nvPicPr>
          <p:cNvPr id="17" name="Hình ảnh 16">
            <a:extLst>
              <a:ext uri="{FF2B5EF4-FFF2-40B4-BE49-F238E27FC236}">
                <a16:creationId xmlns:a16="http://schemas.microsoft.com/office/drawing/2014/main" id="{F461E13C-D453-027C-5967-ED6217745EC2}"/>
              </a:ext>
            </a:extLst>
          </p:cNvPr>
          <p:cNvPicPr>
            <a:picLocks noChangeAspect="1"/>
          </p:cNvPicPr>
          <p:nvPr/>
        </p:nvPicPr>
        <p:blipFill>
          <a:blip r:embed="rId9"/>
          <a:stretch>
            <a:fillRect/>
          </a:stretch>
        </p:blipFill>
        <p:spPr>
          <a:xfrm>
            <a:off x="2783376" y="3520937"/>
            <a:ext cx="1589250" cy="1227100"/>
          </a:xfrm>
          <a:prstGeom prst="rect">
            <a:avLst/>
          </a:prstGeom>
          <a:ln w="28575">
            <a:solidFill>
              <a:schemeClr val="tx1"/>
            </a:solidFill>
          </a:ln>
        </p:spPr>
      </p:pic>
      <p:pic>
        <p:nvPicPr>
          <p:cNvPr id="18" name="Hình ảnh 17">
            <a:extLst>
              <a:ext uri="{FF2B5EF4-FFF2-40B4-BE49-F238E27FC236}">
                <a16:creationId xmlns:a16="http://schemas.microsoft.com/office/drawing/2014/main" id="{4C271EED-DADB-A12C-5191-E2F34AB6E05B}"/>
              </a:ext>
            </a:extLst>
          </p:cNvPr>
          <p:cNvPicPr>
            <a:picLocks noChangeAspect="1"/>
          </p:cNvPicPr>
          <p:nvPr/>
        </p:nvPicPr>
        <p:blipFill>
          <a:blip r:embed="rId10"/>
          <a:stretch>
            <a:fillRect/>
          </a:stretch>
        </p:blipFill>
        <p:spPr>
          <a:xfrm>
            <a:off x="900866" y="3588584"/>
            <a:ext cx="1589251" cy="1159452"/>
          </a:xfrm>
          <a:prstGeom prst="rect">
            <a:avLst/>
          </a:prstGeom>
          <a:ln w="28575">
            <a:solidFill>
              <a:schemeClr val="tx1"/>
            </a:solidFill>
          </a:ln>
        </p:spPr>
      </p:pic>
      <p:cxnSp>
        <p:nvCxnSpPr>
          <p:cNvPr id="19" name="Đường nối Thẳng 18">
            <a:extLst>
              <a:ext uri="{FF2B5EF4-FFF2-40B4-BE49-F238E27FC236}">
                <a16:creationId xmlns:a16="http://schemas.microsoft.com/office/drawing/2014/main" id="{BE99B218-9A61-8565-0BF7-963C2B72035E}"/>
              </a:ext>
            </a:extLst>
          </p:cNvPr>
          <p:cNvCxnSpPr>
            <a:cxnSpLocks/>
          </p:cNvCxnSpPr>
          <p:nvPr/>
        </p:nvCxnSpPr>
        <p:spPr>
          <a:xfrm>
            <a:off x="3799114" y="535214"/>
            <a:ext cx="697582"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Hộp Văn bản 19">
            <a:extLst>
              <a:ext uri="{FF2B5EF4-FFF2-40B4-BE49-F238E27FC236}">
                <a16:creationId xmlns:a16="http://schemas.microsoft.com/office/drawing/2014/main" id="{A3E7609F-F752-BD05-4AAF-D33B7FE600B1}"/>
              </a:ext>
            </a:extLst>
          </p:cNvPr>
          <p:cNvSpPr txBox="1"/>
          <p:nvPr/>
        </p:nvSpPr>
        <p:spPr>
          <a:xfrm>
            <a:off x="4623835" y="348834"/>
            <a:ext cx="2178802" cy="307777"/>
          </a:xfrm>
          <a:prstGeom prst="rect">
            <a:avLst/>
          </a:prstGeom>
          <a:noFill/>
        </p:spPr>
        <p:txBody>
          <a:bodyPr wrap="none" rtlCol="0">
            <a:spAutoFit/>
          </a:bodyPr>
          <a:lstStyle/>
          <a:p>
            <a:r>
              <a:rPr lang="en-US" b="1" dirty="0" err="1"/>
              <a:t>Đồ</a:t>
            </a:r>
            <a:r>
              <a:rPr lang="en-US" b="1" dirty="0"/>
              <a:t> </a:t>
            </a:r>
            <a:r>
              <a:rPr lang="en-US" b="1" dirty="0" err="1"/>
              <a:t>thị</a:t>
            </a:r>
            <a:r>
              <a:rPr lang="en-US" b="1" dirty="0"/>
              <a:t> </a:t>
            </a:r>
            <a:r>
              <a:rPr lang="en-US" b="1" dirty="0" err="1"/>
              <a:t>sóng</a:t>
            </a:r>
            <a:r>
              <a:rPr lang="en-US" b="1" dirty="0"/>
              <a:t> </a:t>
            </a:r>
            <a:r>
              <a:rPr lang="en-US" b="1" dirty="0" err="1"/>
              <a:t>hình</a:t>
            </a:r>
            <a:r>
              <a:rPr lang="en-US" b="1" dirty="0"/>
              <a:t> </a:t>
            </a:r>
            <a:r>
              <a:rPr lang="en-US" b="1" dirty="0" err="1"/>
              <a:t>vuông</a:t>
            </a:r>
            <a:endParaRPr lang="en-US" b="1" dirty="0"/>
          </a:p>
        </p:txBody>
      </p:sp>
      <p:cxnSp>
        <p:nvCxnSpPr>
          <p:cNvPr id="21" name="Đường nối Thẳng 20">
            <a:extLst>
              <a:ext uri="{FF2B5EF4-FFF2-40B4-BE49-F238E27FC236}">
                <a16:creationId xmlns:a16="http://schemas.microsoft.com/office/drawing/2014/main" id="{1F99BA2E-7DC3-FCEB-26E6-ACA07817A300}"/>
              </a:ext>
            </a:extLst>
          </p:cNvPr>
          <p:cNvCxnSpPr>
            <a:cxnSpLocks/>
          </p:cNvCxnSpPr>
          <p:nvPr/>
        </p:nvCxnSpPr>
        <p:spPr>
          <a:xfrm>
            <a:off x="3806331" y="1032235"/>
            <a:ext cx="69036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Hộp Văn bản 21">
            <a:extLst>
              <a:ext uri="{FF2B5EF4-FFF2-40B4-BE49-F238E27FC236}">
                <a16:creationId xmlns:a16="http://schemas.microsoft.com/office/drawing/2014/main" id="{29DC3FC5-65C6-D59B-F3EE-43C6747299C5}"/>
              </a:ext>
            </a:extLst>
          </p:cNvPr>
          <p:cNvSpPr txBox="1"/>
          <p:nvPr/>
        </p:nvSpPr>
        <p:spPr>
          <a:xfrm>
            <a:off x="4646078" y="877877"/>
            <a:ext cx="2595582" cy="307777"/>
          </a:xfrm>
          <a:prstGeom prst="rect">
            <a:avLst/>
          </a:prstGeom>
          <a:noFill/>
        </p:spPr>
        <p:txBody>
          <a:bodyPr wrap="none" rtlCol="0">
            <a:spAutoFit/>
          </a:bodyPr>
          <a:lstStyle/>
          <a:p>
            <a:r>
              <a:rPr lang="en-US" b="1" dirty="0" err="1"/>
              <a:t>Tổng</a:t>
            </a:r>
            <a:r>
              <a:rPr lang="en-US" b="1" dirty="0"/>
              <a:t> </a:t>
            </a:r>
            <a:r>
              <a:rPr lang="en-US" b="1" dirty="0" err="1"/>
              <a:t>của</a:t>
            </a:r>
            <a:r>
              <a:rPr lang="en-US" b="1" dirty="0"/>
              <a:t> </a:t>
            </a:r>
            <a:r>
              <a:rPr lang="en-US" b="1" dirty="0" err="1"/>
              <a:t>các</a:t>
            </a:r>
            <a:r>
              <a:rPr lang="en-US" b="1" dirty="0"/>
              <a:t> </a:t>
            </a:r>
            <a:r>
              <a:rPr lang="en-US" b="1" dirty="0" err="1"/>
              <a:t>đồ</a:t>
            </a:r>
            <a:r>
              <a:rPr lang="en-US" b="1" dirty="0"/>
              <a:t> </a:t>
            </a:r>
            <a:r>
              <a:rPr lang="en-US" b="1" dirty="0" err="1"/>
              <a:t>thị</a:t>
            </a:r>
            <a:r>
              <a:rPr lang="en-US" b="1" dirty="0"/>
              <a:t> </a:t>
            </a:r>
            <a:r>
              <a:rPr lang="en-US" b="1" dirty="0" err="1"/>
              <a:t>hình</a:t>
            </a:r>
            <a:r>
              <a:rPr lang="en-US" b="1" dirty="0"/>
              <a:t> sin</a:t>
            </a:r>
          </a:p>
        </p:txBody>
      </p:sp>
      <p:pic>
        <p:nvPicPr>
          <p:cNvPr id="2" name="Hình ảnh 1">
            <a:extLst>
              <a:ext uri="{FF2B5EF4-FFF2-40B4-BE49-F238E27FC236}">
                <a16:creationId xmlns:a16="http://schemas.microsoft.com/office/drawing/2014/main" id="{90301E29-174F-A859-73C1-2130DE290259}"/>
              </a:ext>
            </a:extLst>
          </p:cNvPr>
          <p:cNvPicPr>
            <a:picLocks noChangeAspect="1"/>
          </p:cNvPicPr>
          <p:nvPr/>
        </p:nvPicPr>
        <p:blipFill>
          <a:blip r:embed="rId11"/>
          <a:stretch>
            <a:fillRect/>
          </a:stretch>
        </p:blipFill>
        <p:spPr>
          <a:xfrm>
            <a:off x="1754380" y="275844"/>
            <a:ext cx="1895352" cy="1490904"/>
          </a:xfrm>
          <a:prstGeom prst="rect">
            <a:avLst/>
          </a:prstGeom>
          <a:ln w="28575">
            <a:solidFill>
              <a:schemeClr val="tx1"/>
            </a:solidFill>
          </a:ln>
        </p:spPr>
      </p:pic>
      <p:sp>
        <p:nvSpPr>
          <p:cNvPr id="3" name="Hình chữ nhật 2">
            <a:extLst>
              <a:ext uri="{FF2B5EF4-FFF2-40B4-BE49-F238E27FC236}">
                <a16:creationId xmlns:a16="http://schemas.microsoft.com/office/drawing/2014/main" id="{FC51D5AB-031A-FA25-69F9-819A6F9502ED}"/>
              </a:ext>
            </a:extLst>
          </p:cNvPr>
          <p:cNvSpPr/>
          <p:nvPr/>
        </p:nvSpPr>
        <p:spPr>
          <a:xfrm>
            <a:off x="900866" y="2158166"/>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47777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6" name="Tiêu đề 1">
            <a:extLst>
              <a:ext uri="{FF2B5EF4-FFF2-40B4-BE49-F238E27FC236}">
                <a16:creationId xmlns:a16="http://schemas.microsoft.com/office/drawing/2014/main" id="{19056188-8593-4330-B23C-B70E320D47B0}"/>
              </a:ext>
            </a:extLst>
          </p:cNvPr>
          <p:cNvSpPr txBox="1">
            <a:spLocks/>
          </p:cNvSpPr>
          <p:nvPr/>
        </p:nvSpPr>
        <p:spPr>
          <a:xfrm>
            <a:off x="457200" y="-1044575"/>
            <a:ext cx="10515600" cy="13255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Fourier Series</a:t>
            </a:r>
            <a:endParaRPr lang="en-US" dirty="0"/>
          </a:p>
        </p:txBody>
      </p:sp>
      <p:cxnSp>
        <p:nvCxnSpPr>
          <p:cNvPr id="19" name="Đường nối Thẳng 18">
            <a:extLst>
              <a:ext uri="{FF2B5EF4-FFF2-40B4-BE49-F238E27FC236}">
                <a16:creationId xmlns:a16="http://schemas.microsoft.com/office/drawing/2014/main" id="{BE99B218-9A61-8565-0BF7-963C2B72035E}"/>
              </a:ext>
            </a:extLst>
          </p:cNvPr>
          <p:cNvCxnSpPr>
            <a:cxnSpLocks/>
          </p:cNvCxnSpPr>
          <p:nvPr/>
        </p:nvCxnSpPr>
        <p:spPr>
          <a:xfrm>
            <a:off x="3799114" y="535214"/>
            <a:ext cx="697582"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Hộp Văn bản 19">
            <a:extLst>
              <a:ext uri="{FF2B5EF4-FFF2-40B4-BE49-F238E27FC236}">
                <a16:creationId xmlns:a16="http://schemas.microsoft.com/office/drawing/2014/main" id="{A3E7609F-F752-BD05-4AAF-D33B7FE600B1}"/>
              </a:ext>
            </a:extLst>
          </p:cNvPr>
          <p:cNvSpPr txBox="1"/>
          <p:nvPr/>
        </p:nvSpPr>
        <p:spPr>
          <a:xfrm>
            <a:off x="4623835" y="348834"/>
            <a:ext cx="2178802" cy="307777"/>
          </a:xfrm>
          <a:prstGeom prst="rect">
            <a:avLst/>
          </a:prstGeom>
          <a:noFill/>
        </p:spPr>
        <p:txBody>
          <a:bodyPr wrap="none" rtlCol="0">
            <a:spAutoFit/>
          </a:bodyPr>
          <a:lstStyle/>
          <a:p>
            <a:r>
              <a:rPr lang="en-US" b="1" dirty="0" err="1"/>
              <a:t>Đồ</a:t>
            </a:r>
            <a:r>
              <a:rPr lang="en-US" b="1" dirty="0"/>
              <a:t> </a:t>
            </a:r>
            <a:r>
              <a:rPr lang="en-US" b="1" dirty="0" err="1"/>
              <a:t>thị</a:t>
            </a:r>
            <a:r>
              <a:rPr lang="en-US" b="1" dirty="0"/>
              <a:t> </a:t>
            </a:r>
            <a:r>
              <a:rPr lang="en-US" b="1" dirty="0" err="1"/>
              <a:t>sóng</a:t>
            </a:r>
            <a:r>
              <a:rPr lang="en-US" b="1" dirty="0"/>
              <a:t> </a:t>
            </a:r>
            <a:r>
              <a:rPr lang="en-US" b="1" dirty="0" err="1"/>
              <a:t>hình</a:t>
            </a:r>
            <a:r>
              <a:rPr lang="en-US" b="1" dirty="0"/>
              <a:t> </a:t>
            </a:r>
            <a:r>
              <a:rPr lang="en-US" b="1" dirty="0" err="1"/>
              <a:t>vuông</a:t>
            </a:r>
            <a:endParaRPr lang="en-US" b="1" dirty="0"/>
          </a:p>
        </p:txBody>
      </p:sp>
      <p:cxnSp>
        <p:nvCxnSpPr>
          <p:cNvPr id="21" name="Đường nối Thẳng 20">
            <a:extLst>
              <a:ext uri="{FF2B5EF4-FFF2-40B4-BE49-F238E27FC236}">
                <a16:creationId xmlns:a16="http://schemas.microsoft.com/office/drawing/2014/main" id="{1F99BA2E-7DC3-FCEB-26E6-ACA07817A300}"/>
              </a:ext>
            </a:extLst>
          </p:cNvPr>
          <p:cNvCxnSpPr>
            <a:cxnSpLocks/>
          </p:cNvCxnSpPr>
          <p:nvPr/>
        </p:nvCxnSpPr>
        <p:spPr>
          <a:xfrm>
            <a:off x="3806331" y="1032235"/>
            <a:ext cx="69036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Hộp Văn bản 21">
            <a:extLst>
              <a:ext uri="{FF2B5EF4-FFF2-40B4-BE49-F238E27FC236}">
                <a16:creationId xmlns:a16="http://schemas.microsoft.com/office/drawing/2014/main" id="{29DC3FC5-65C6-D59B-F3EE-43C6747299C5}"/>
              </a:ext>
            </a:extLst>
          </p:cNvPr>
          <p:cNvSpPr txBox="1"/>
          <p:nvPr/>
        </p:nvSpPr>
        <p:spPr>
          <a:xfrm>
            <a:off x="4646078" y="877877"/>
            <a:ext cx="2595582" cy="307777"/>
          </a:xfrm>
          <a:prstGeom prst="rect">
            <a:avLst/>
          </a:prstGeom>
          <a:noFill/>
        </p:spPr>
        <p:txBody>
          <a:bodyPr wrap="none" rtlCol="0">
            <a:spAutoFit/>
          </a:bodyPr>
          <a:lstStyle/>
          <a:p>
            <a:r>
              <a:rPr lang="en-US" b="1" dirty="0" err="1"/>
              <a:t>Tổng</a:t>
            </a:r>
            <a:r>
              <a:rPr lang="en-US" b="1" dirty="0"/>
              <a:t> </a:t>
            </a:r>
            <a:r>
              <a:rPr lang="en-US" b="1" dirty="0" err="1"/>
              <a:t>của</a:t>
            </a:r>
            <a:r>
              <a:rPr lang="en-US" b="1" dirty="0"/>
              <a:t> </a:t>
            </a:r>
            <a:r>
              <a:rPr lang="en-US" b="1" dirty="0" err="1"/>
              <a:t>các</a:t>
            </a:r>
            <a:r>
              <a:rPr lang="en-US" b="1" dirty="0"/>
              <a:t> </a:t>
            </a:r>
            <a:r>
              <a:rPr lang="en-US" b="1" dirty="0" err="1"/>
              <a:t>đồ</a:t>
            </a:r>
            <a:r>
              <a:rPr lang="en-US" b="1" dirty="0"/>
              <a:t> </a:t>
            </a:r>
            <a:r>
              <a:rPr lang="en-US" b="1" dirty="0" err="1"/>
              <a:t>thị</a:t>
            </a:r>
            <a:r>
              <a:rPr lang="en-US" b="1" dirty="0"/>
              <a:t> </a:t>
            </a:r>
            <a:r>
              <a:rPr lang="en-US" b="1" dirty="0" err="1"/>
              <a:t>hình</a:t>
            </a:r>
            <a:r>
              <a:rPr lang="en-US" b="1" dirty="0"/>
              <a:t> sin</a:t>
            </a:r>
          </a:p>
        </p:txBody>
      </p:sp>
      <p:pic>
        <p:nvPicPr>
          <p:cNvPr id="5" name="Hình ảnh 4">
            <a:extLst>
              <a:ext uri="{FF2B5EF4-FFF2-40B4-BE49-F238E27FC236}">
                <a16:creationId xmlns:a16="http://schemas.microsoft.com/office/drawing/2014/main" id="{1D702F82-FB55-3018-DCBC-7F6E36DCE7FE}"/>
              </a:ext>
            </a:extLst>
          </p:cNvPr>
          <p:cNvPicPr>
            <a:picLocks noChangeAspect="1"/>
          </p:cNvPicPr>
          <p:nvPr/>
        </p:nvPicPr>
        <p:blipFill>
          <a:blip r:embed="rId3"/>
          <a:stretch>
            <a:fillRect/>
          </a:stretch>
        </p:blipFill>
        <p:spPr>
          <a:xfrm>
            <a:off x="1835700" y="348834"/>
            <a:ext cx="1895352" cy="1488181"/>
          </a:xfrm>
          <a:prstGeom prst="rect">
            <a:avLst/>
          </a:prstGeom>
          <a:ln w="28575">
            <a:solidFill>
              <a:schemeClr val="tx1"/>
            </a:solidFill>
          </a:ln>
        </p:spPr>
      </p:pic>
      <p:pic>
        <p:nvPicPr>
          <p:cNvPr id="8" name="Hình ảnh 7">
            <a:extLst>
              <a:ext uri="{FF2B5EF4-FFF2-40B4-BE49-F238E27FC236}">
                <a16:creationId xmlns:a16="http://schemas.microsoft.com/office/drawing/2014/main" id="{A56BC62F-C075-61C9-2DAA-903280153BDE}"/>
              </a:ext>
            </a:extLst>
          </p:cNvPr>
          <p:cNvPicPr>
            <a:picLocks noChangeAspect="1"/>
          </p:cNvPicPr>
          <p:nvPr/>
        </p:nvPicPr>
        <p:blipFill>
          <a:blip r:embed="rId4"/>
          <a:stretch>
            <a:fillRect/>
          </a:stretch>
        </p:blipFill>
        <p:spPr>
          <a:xfrm>
            <a:off x="474165" y="2109706"/>
            <a:ext cx="1589250" cy="1159452"/>
          </a:xfrm>
          <a:prstGeom prst="rect">
            <a:avLst/>
          </a:prstGeom>
          <a:ln w="28575">
            <a:solidFill>
              <a:schemeClr val="tx1"/>
            </a:solidFill>
          </a:ln>
        </p:spPr>
      </p:pic>
      <p:pic>
        <p:nvPicPr>
          <p:cNvPr id="11" name="Hình ảnh 10">
            <a:extLst>
              <a:ext uri="{FF2B5EF4-FFF2-40B4-BE49-F238E27FC236}">
                <a16:creationId xmlns:a16="http://schemas.microsoft.com/office/drawing/2014/main" id="{2C7F0B4B-9C3B-3833-BB9E-A1BD12164BC7}"/>
              </a:ext>
            </a:extLst>
          </p:cNvPr>
          <p:cNvPicPr>
            <a:picLocks noChangeAspect="1"/>
          </p:cNvPicPr>
          <p:nvPr/>
        </p:nvPicPr>
        <p:blipFill>
          <a:blip r:embed="rId5"/>
          <a:stretch>
            <a:fillRect/>
          </a:stretch>
        </p:blipFill>
        <p:spPr>
          <a:xfrm>
            <a:off x="2805672" y="2124616"/>
            <a:ext cx="1589250" cy="1159452"/>
          </a:xfrm>
          <a:prstGeom prst="rect">
            <a:avLst/>
          </a:prstGeom>
          <a:ln w="28575">
            <a:solidFill>
              <a:schemeClr val="tx1"/>
            </a:solidFill>
          </a:ln>
        </p:spPr>
      </p:pic>
      <p:pic>
        <p:nvPicPr>
          <p:cNvPr id="15" name="Hình ảnh 14">
            <a:extLst>
              <a:ext uri="{FF2B5EF4-FFF2-40B4-BE49-F238E27FC236}">
                <a16:creationId xmlns:a16="http://schemas.microsoft.com/office/drawing/2014/main" id="{FABE8C86-6BB2-1A9B-40C5-4183B6416E5C}"/>
              </a:ext>
            </a:extLst>
          </p:cNvPr>
          <p:cNvPicPr>
            <a:picLocks noChangeAspect="1"/>
          </p:cNvPicPr>
          <p:nvPr/>
        </p:nvPicPr>
        <p:blipFill>
          <a:blip r:embed="rId6"/>
          <a:stretch>
            <a:fillRect/>
          </a:stretch>
        </p:blipFill>
        <p:spPr>
          <a:xfrm>
            <a:off x="5075242" y="2097396"/>
            <a:ext cx="1589250" cy="1159453"/>
          </a:xfrm>
          <a:prstGeom prst="rect">
            <a:avLst/>
          </a:prstGeom>
          <a:ln w="28575">
            <a:solidFill>
              <a:schemeClr val="tx1"/>
            </a:solidFill>
          </a:ln>
        </p:spPr>
      </p:pic>
      <p:pic>
        <p:nvPicPr>
          <p:cNvPr id="23" name="Hình ảnh 22">
            <a:extLst>
              <a:ext uri="{FF2B5EF4-FFF2-40B4-BE49-F238E27FC236}">
                <a16:creationId xmlns:a16="http://schemas.microsoft.com/office/drawing/2014/main" id="{C5F12961-9335-29A3-0086-8916FD42F5D8}"/>
              </a:ext>
            </a:extLst>
          </p:cNvPr>
          <p:cNvPicPr>
            <a:picLocks noChangeAspect="1"/>
          </p:cNvPicPr>
          <p:nvPr/>
        </p:nvPicPr>
        <p:blipFill>
          <a:blip r:embed="rId7"/>
          <a:stretch>
            <a:fillRect/>
          </a:stretch>
        </p:blipFill>
        <p:spPr>
          <a:xfrm>
            <a:off x="7142472" y="2111769"/>
            <a:ext cx="1589250" cy="1159453"/>
          </a:xfrm>
          <a:prstGeom prst="rect">
            <a:avLst/>
          </a:prstGeom>
          <a:ln w="28575">
            <a:solidFill>
              <a:schemeClr val="tx1"/>
            </a:solidFill>
          </a:ln>
        </p:spPr>
      </p:pic>
      <p:pic>
        <p:nvPicPr>
          <p:cNvPr id="24" name="Hình ảnh 23">
            <a:extLst>
              <a:ext uri="{FF2B5EF4-FFF2-40B4-BE49-F238E27FC236}">
                <a16:creationId xmlns:a16="http://schemas.microsoft.com/office/drawing/2014/main" id="{61AC05D2-928C-3CE6-E25A-460BFB7E79ED}"/>
              </a:ext>
            </a:extLst>
          </p:cNvPr>
          <p:cNvPicPr>
            <a:picLocks noChangeAspect="1"/>
          </p:cNvPicPr>
          <p:nvPr/>
        </p:nvPicPr>
        <p:blipFill>
          <a:blip r:embed="rId8"/>
          <a:stretch>
            <a:fillRect/>
          </a:stretch>
        </p:blipFill>
        <p:spPr>
          <a:xfrm>
            <a:off x="7142472" y="3542187"/>
            <a:ext cx="1589250" cy="1159452"/>
          </a:xfrm>
          <a:prstGeom prst="rect">
            <a:avLst/>
          </a:prstGeom>
          <a:ln w="28575">
            <a:solidFill>
              <a:schemeClr val="tx1"/>
            </a:solidFill>
          </a:ln>
        </p:spPr>
      </p:pic>
      <p:pic>
        <p:nvPicPr>
          <p:cNvPr id="25" name="Hình ảnh 24">
            <a:extLst>
              <a:ext uri="{FF2B5EF4-FFF2-40B4-BE49-F238E27FC236}">
                <a16:creationId xmlns:a16="http://schemas.microsoft.com/office/drawing/2014/main" id="{0020232D-A4B5-8D4B-FB8B-2729686E696C}"/>
              </a:ext>
            </a:extLst>
          </p:cNvPr>
          <p:cNvPicPr>
            <a:picLocks noChangeAspect="1"/>
          </p:cNvPicPr>
          <p:nvPr/>
        </p:nvPicPr>
        <p:blipFill>
          <a:blip r:embed="rId9"/>
          <a:stretch>
            <a:fillRect/>
          </a:stretch>
        </p:blipFill>
        <p:spPr>
          <a:xfrm>
            <a:off x="5075242" y="3527814"/>
            <a:ext cx="1589250" cy="1159452"/>
          </a:xfrm>
          <a:prstGeom prst="rect">
            <a:avLst/>
          </a:prstGeom>
          <a:ln w="28575">
            <a:solidFill>
              <a:schemeClr val="tx1"/>
            </a:solidFill>
          </a:ln>
        </p:spPr>
      </p:pic>
      <p:pic>
        <p:nvPicPr>
          <p:cNvPr id="26" name="Hình ảnh 25">
            <a:extLst>
              <a:ext uri="{FF2B5EF4-FFF2-40B4-BE49-F238E27FC236}">
                <a16:creationId xmlns:a16="http://schemas.microsoft.com/office/drawing/2014/main" id="{F461E13C-D453-027C-5967-ED6217745EC2}"/>
              </a:ext>
            </a:extLst>
          </p:cNvPr>
          <p:cNvPicPr>
            <a:picLocks noChangeAspect="1"/>
          </p:cNvPicPr>
          <p:nvPr/>
        </p:nvPicPr>
        <p:blipFill>
          <a:blip r:embed="rId10"/>
          <a:stretch>
            <a:fillRect/>
          </a:stretch>
        </p:blipFill>
        <p:spPr>
          <a:xfrm>
            <a:off x="2805672" y="3474543"/>
            <a:ext cx="1589250" cy="1227100"/>
          </a:xfrm>
          <a:prstGeom prst="rect">
            <a:avLst/>
          </a:prstGeom>
          <a:ln w="28575">
            <a:solidFill>
              <a:schemeClr val="tx1"/>
            </a:solidFill>
          </a:ln>
        </p:spPr>
      </p:pic>
      <p:pic>
        <p:nvPicPr>
          <p:cNvPr id="27" name="Hình ảnh 26">
            <a:extLst>
              <a:ext uri="{FF2B5EF4-FFF2-40B4-BE49-F238E27FC236}">
                <a16:creationId xmlns:a16="http://schemas.microsoft.com/office/drawing/2014/main" id="{4C271EED-DADB-A12C-5191-E2F34AB6E05B}"/>
              </a:ext>
            </a:extLst>
          </p:cNvPr>
          <p:cNvPicPr>
            <a:picLocks noChangeAspect="1"/>
          </p:cNvPicPr>
          <p:nvPr/>
        </p:nvPicPr>
        <p:blipFill>
          <a:blip r:embed="rId11"/>
          <a:stretch>
            <a:fillRect/>
          </a:stretch>
        </p:blipFill>
        <p:spPr>
          <a:xfrm>
            <a:off x="474164" y="3527814"/>
            <a:ext cx="1589251" cy="1159452"/>
          </a:xfrm>
          <a:prstGeom prst="rect">
            <a:avLst/>
          </a:prstGeom>
          <a:ln w="28575">
            <a:solidFill>
              <a:schemeClr val="tx1"/>
            </a:solidFill>
          </a:ln>
        </p:spPr>
      </p:pic>
      <p:sp>
        <p:nvSpPr>
          <p:cNvPr id="28" name="Hình chữ nhật 27">
            <a:extLst>
              <a:ext uri="{FF2B5EF4-FFF2-40B4-BE49-F238E27FC236}">
                <a16:creationId xmlns:a16="http://schemas.microsoft.com/office/drawing/2014/main" id="{FC51D5AB-031A-FA25-69F9-819A6F9502ED}"/>
              </a:ext>
            </a:extLst>
          </p:cNvPr>
          <p:cNvSpPr/>
          <p:nvPr/>
        </p:nvSpPr>
        <p:spPr>
          <a:xfrm>
            <a:off x="474164" y="2097396"/>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US"/>
          </a:p>
        </p:txBody>
      </p:sp>
      <p:sp>
        <p:nvSpPr>
          <p:cNvPr id="29" name="Hình chữ nhật 28">
            <a:extLst>
              <a:ext uri="{FF2B5EF4-FFF2-40B4-BE49-F238E27FC236}">
                <a16:creationId xmlns:a16="http://schemas.microsoft.com/office/drawing/2014/main" id="{4B1E6356-A30F-2093-34F5-5DC9790737DC}"/>
              </a:ext>
            </a:extLst>
          </p:cNvPr>
          <p:cNvSpPr/>
          <p:nvPr/>
        </p:nvSpPr>
        <p:spPr>
          <a:xfrm>
            <a:off x="2805672" y="2111772"/>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US"/>
          </a:p>
        </p:txBody>
      </p:sp>
      <p:sp>
        <p:nvSpPr>
          <p:cNvPr id="36" name="Chữ thập 35">
            <a:extLst>
              <a:ext uri="{FF2B5EF4-FFF2-40B4-BE49-F238E27FC236}">
                <a16:creationId xmlns:a16="http://schemas.microsoft.com/office/drawing/2014/main" id="{3C1E164B-9034-7293-79CA-06A797E20032}"/>
              </a:ext>
            </a:extLst>
          </p:cNvPr>
          <p:cNvSpPr/>
          <p:nvPr/>
        </p:nvSpPr>
        <p:spPr>
          <a:xfrm>
            <a:off x="2350084" y="2525356"/>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37" name="Chữ thập 36">
            <a:extLst>
              <a:ext uri="{FF2B5EF4-FFF2-40B4-BE49-F238E27FC236}">
                <a16:creationId xmlns:a16="http://schemas.microsoft.com/office/drawing/2014/main" id="{8F5585E8-4AE9-F1F7-C008-661AD4ACDBDA}"/>
              </a:ext>
            </a:extLst>
          </p:cNvPr>
          <p:cNvSpPr/>
          <p:nvPr/>
        </p:nvSpPr>
        <p:spPr>
          <a:xfrm>
            <a:off x="2350084" y="4042540"/>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38" name="Chữ thập 37">
            <a:extLst>
              <a:ext uri="{FF2B5EF4-FFF2-40B4-BE49-F238E27FC236}">
                <a16:creationId xmlns:a16="http://schemas.microsoft.com/office/drawing/2014/main" id="{8976C9E7-4DAE-5613-98E0-F1A33972D2B8}"/>
              </a:ext>
            </a:extLst>
          </p:cNvPr>
          <p:cNvSpPr/>
          <p:nvPr/>
        </p:nvSpPr>
        <p:spPr>
          <a:xfrm>
            <a:off x="4683875" y="2527475"/>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39" name="Chữ thập 38">
            <a:extLst>
              <a:ext uri="{FF2B5EF4-FFF2-40B4-BE49-F238E27FC236}">
                <a16:creationId xmlns:a16="http://schemas.microsoft.com/office/drawing/2014/main" id="{623E20CF-2CA8-1ED6-4D1F-5AEAACCE5AC3}"/>
              </a:ext>
            </a:extLst>
          </p:cNvPr>
          <p:cNvSpPr/>
          <p:nvPr/>
        </p:nvSpPr>
        <p:spPr>
          <a:xfrm>
            <a:off x="4683875" y="4044659"/>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40" name="Chữ thập 39">
            <a:extLst>
              <a:ext uri="{FF2B5EF4-FFF2-40B4-BE49-F238E27FC236}">
                <a16:creationId xmlns:a16="http://schemas.microsoft.com/office/drawing/2014/main" id="{3C1E164B-9034-7293-79CA-06A797E20032}"/>
              </a:ext>
            </a:extLst>
          </p:cNvPr>
          <p:cNvSpPr/>
          <p:nvPr/>
        </p:nvSpPr>
        <p:spPr>
          <a:xfrm>
            <a:off x="6811411" y="2525356"/>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41" name="Chữ thập 40">
            <a:extLst>
              <a:ext uri="{FF2B5EF4-FFF2-40B4-BE49-F238E27FC236}">
                <a16:creationId xmlns:a16="http://schemas.microsoft.com/office/drawing/2014/main" id="{8F5585E8-4AE9-F1F7-C008-661AD4ACDBDA}"/>
              </a:ext>
            </a:extLst>
          </p:cNvPr>
          <p:cNvSpPr/>
          <p:nvPr/>
        </p:nvSpPr>
        <p:spPr>
          <a:xfrm>
            <a:off x="6811411" y="4042540"/>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42" name="Chữ thập 41">
            <a:extLst>
              <a:ext uri="{FF2B5EF4-FFF2-40B4-BE49-F238E27FC236}">
                <a16:creationId xmlns:a16="http://schemas.microsoft.com/office/drawing/2014/main" id="{75DF65F8-03B8-539F-D5C1-E55BFD4FAB22}"/>
              </a:ext>
            </a:extLst>
          </p:cNvPr>
          <p:cNvSpPr/>
          <p:nvPr/>
        </p:nvSpPr>
        <p:spPr>
          <a:xfrm>
            <a:off x="8898196" y="2545054"/>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Tree>
    <p:extLst>
      <p:ext uri="{BB962C8B-B14F-4D97-AF65-F5344CB8AC3E}">
        <p14:creationId xmlns:p14="http://schemas.microsoft.com/office/powerpoint/2010/main" val="2635705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6" name="Tiêu đề 1">
            <a:extLst>
              <a:ext uri="{FF2B5EF4-FFF2-40B4-BE49-F238E27FC236}">
                <a16:creationId xmlns:a16="http://schemas.microsoft.com/office/drawing/2014/main" id="{19056188-8593-4330-B23C-B70E320D47B0}"/>
              </a:ext>
            </a:extLst>
          </p:cNvPr>
          <p:cNvSpPr txBox="1">
            <a:spLocks/>
          </p:cNvSpPr>
          <p:nvPr/>
        </p:nvSpPr>
        <p:spPr>
          <a:xfrm>
            <a:off x="457200" y="-1044575"/>
            <a:ext cx="10515600" cy="13255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Fourier Series</a:t>
            </a:r>
            <a:endParaRPr lang="en-US" dirty="0"/>
          </a:p>
        </p:txBody>
      </p:sp>
      <p:cxnSp>
        <p:nvCxnSpPr>
          <p:cNvPr id="19" name="Đường nối Thẳng 18">
            <a:extLst>
              <a:ext uri="{FF2B5EF4-FFF2-40B4-BE49-F238E27FC236}">
                <a16:creationId xmlns:a16="http://schemas.microsoft.com/office/drawing/2014/main" id="{BE99B218-9A61-8565-0BF7-963C2B72035E}"/>
              </a:ext>
            </a:extLst>
          </p:cNvPr>
          <p:cNvCxnSpPr>
            <a:cxnSpLocks/>
          </p:cNvCxnSpPr>
          <p:nvPr/>
        </p:nvCxnSpPr>
        <p:spPr>
          <a:xfrm>
            <a:off x="3799114" y="535214"/>
            <a:ext cx="697582"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Hộp Văn bản 19">
            <a:extLst>
              <a:ext uri="{FF2B5EF4-FFF2-40B4-BE49-F238E27FC236}">
                <a16:creationId xmlns:a16="http://schemas.microsoft.com/office/drawing/2014/main" id="{A3E7609F-F752-BD05-4AAF-D33B7FE600B1}"/>
              </a:ext>
            </a:extLst>
          </p:cNvPr>
          <p:cNvSpPr txBox="1"/>
          <p:nvPr/>
        </p:nvSpPr>
        <p:spPr>
          <a:xfrm>
            <a:off x="4623835" y="348834"/>
            <a:ext cx="2178802" cy="307777"/>
          </a:xfrm>
          <a:prstGeom prst="rect">
            <a:avLst/>
          </a:prstGeom>
          <a:noFill/>
        </p:spPr>
        <p:txBody>
          <a:bodyPr wrap="none" rtlCol="0">
            <a:spAutoFit/>
          </a:bodyPr>
          <a:lstStyle/>
          <a:p>
            <a:r>
              <a:rPr lang="en-US" b="1" dirty="0" err="1"/>
              <a:t>Đồ</a:t>
            </a:r>
            <a:r>
              <a:rPr lang="en-US" b="1" dirty="0"/>
              <a:t> </a:t>
            </a:r>
            <a:r>
              <a:rPr lang="en-US" b="1" dirty="0" err="1"/>
              <a:t>thị</a:t>
            </a:r>
            <a:r>
              <a:rPr lang="en-US" b="1" dirty="0"/>
              <a:t> </a:t>
            </a:r>
            <a:r>
              <a:rPr lang="en-US" b="1" dirty="0" err="1"/>
              <a:t>sóng</a:t>
            </a:r>
            <a:r>
              <a:rPr lang="en-US" b="1" dirty="0"/>
              <a:t> </a:t>
            </a:r>
            <a:r>
              <a:rPr lang="en-US" b="1" dirty="0" err="1"/>
              <a:t>hình</a:t>
            </a:r>
            <a:r>
              <a:rPr lang="en-US" b="1" dirty="0"/>
              <a:t> </a:t>
            </a:r>
            <a:r>
              <a:rPr lang="en-US" b="1" dirty="0" err="1"/>
              <a:t>vuông</a:t>
            </a:r>
            <a:endParaRPr lang="en-US" b="1" dirty="0"/>
          </a:p>
        </p:txBody>
      </p:sp>
      <p:cxnSp>
        <p:nvCxnSpPr>
          <p:cNvPr id="21" name="Đường nối Thẳng 20">
            <a:extLst>
              <a:ext uri="{FF2B5EF4-FFF2-40B4-BE49-F238E27FC236}">
                <a16:creationId xmlns:a16="http://schemas.microsoft.com/office/drawing/2014/main" id="{1F99BA2E-7DC3-FCEB-26E6-ACA07817A300}"/>
              </a:ext>
            </a:extLst>
          </p:cNvPr>
          <p:cNvCxnSpPr>
            <a:cxnSpLocks/>
          </p:cNvCxnSpPr>
          <p:nvPr/>
        </p:nvCxnSpPr>
        <p:spPr>
          <a:xfrm>
            <a:off x="3806331" y="1032235"/>
            <a:ext cx="69036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Hộp Văn bản 21">
            <a:extLst>
              <a:ext uri="{FF2B5EF4-FFF2-40B4-BE49-F238E27FC236}">
                <a16:creationId xmlns:a16="http://schemas.microsoft.com/office/drawing/2014/main" id="{29DC3FC5-65C6-D59B-F3EE-43C6747299C5}"/>
              </a:ext>
            </a:extLst>
          </p:cNvPr>
          <p:cNvSpPr txBox="1"/>
          <p:nvPr/>
        </p:nvSpPr>
        <p:spPr>
          <a:xfrm>
            <a:off x="4646078" y="877877"/>
            <a:ext cx="2595582" cy="307777"/>
          </a:xfrm>
          <a:prstGeom prst="rect">
            <a:avLst/>
          </a:prstGeom>
          <a:noFill/>
        </p:spPr>
        <p:txBody>
          <a:bodyPr wrap="none" rtlCol="0">
            <a:spAutoFit/>
          </a:bodyPr>
          <a:lstStyle/>
          <a:p>
            <a:r>
              <a:rPr lang="en-US" b="1" dirty="0" err="1"/>
              <a:t>Tổng</a:t>
            </a:r>
            <a:r>
              <a:rPr lang="en-US" b="1" dirty="0"/>
              <a:t> </a:t>
            </a:r>
            <a:r>
              <a:rPr lang="en-US" b="1" dirty="0" err="1"/>
              <a:t>của</a:t>
            </a:r>
            <a:r>
              <a:rPr lang="en-US" b="1" dirty="0"/>
              <a:t> </a:t>
            </a:r>
            <a:r>
              <a:rPr lang="en-US" b="1" dirty="0" err="1"/>
              <a:t>các</a:t>
            </a:r>
            <a:r>
              <a:rPr lang="en-US" b="1" dirty="0"/>
              <a:t> </a:t>
            </a:r>
            <a:r>
              <a:rPr lang="en-US" b="1" dirty="0" err="1"/>
              <a:t>đồ</a:t>
            </a:r>
            <a:r>
              <a:rPr lang="en-US" b="1" dirty="0"/>
              <a:t> </a:t>
            </a:r>
            <a:r>
              <a:rPr lang="en-US" b="1" dirty="0" err="1"/>
              <a:t>thị</a:t>
            </a:r>
            <a:r>
              <a:rPr lang="en-US" b="1" dirty="0"/>
              <a:t> </a:t>
            </a:r>
            <a:r>
              <a:rPr lang="en-US" b="1" dirty="0" err="1"/>
              <a:t>hình</a:t>
            </a:r>
            <a:r>
              <a:rPr lang="en-US" b="1" dirty="0"/>
              <a:t> sin</a:t>
            </a:r>
          </a:p>
        </p:txBody>
      </p:sp>
      <p:pic>
        <p:nvPicPr>
          <p:cNvPr id="7" name="Hình ảnh 6">
            <a:extLst>
              <a:ext uri="{FF2B5EF4-FFF2-40B4-BE49-F238E27FC236}">
                <a16:creationId xmlns:a16="http://schemas.microsoft.com/office/drawing/2014/main" id="{0C41541E-C009-7199-0165-2C72956FAA50}"/>
              </a:ext>
            </a:extLst>
          </p:cNvPr>
          <p:cNvPicPr>
            <a:picLocks noChangeAspect="1"/>
          </p:cNvPicPr>
          <p:nvPr/>
        </p:nvPicPr>
        <p:blipFill>
          <a:blip r:embed="rId3"/>
          <a:stretch>
            <a:fillRect/>
          </a:stretch>
        </p:blipFill>
        <p:spPr>
          <a:xfrm>
            <a:off x="1788049" y="395463"/>
            <a:ext cx="1861683" cy="1450562"/>
          </a:xfrm>
          <a:prstGeom prst="rect">
            <a:avLst/>
          </a:prstGeom>
          <a:ln w="28575">
            <a:solidFill>
              <a:schemeClr val="tx1"/>
            </a:solidFill>
          </a:ln>
        </p:spPr>
      </p:pic>
      <p:pic>
        <p:nvPicPr>
          <p:cNvPr id="8" name="Hình ảnh 7">
            <a:extLst>
              <a:ext uri="{FF2B5EF4-FFF2-40B4-BE49-F238E27FC236}">
                <a16:creationId xmlns:a16="http://schemas.microsoft.com/office/drawing/2014/main" id="{A56BC62F-C075-61C9-2DAA-903280153BDE}"/>
              </a:ext>
            </a:extLst>
          </p:cNvPr>
          <p:cNvPicPr>
            <a:picLocks noChangeAspect="1"/>
          </p:cNvPicPr>
          <p:nvPr/>
        </p:nvPicPr>
        <p:blipFill>
          <a:blip r:embed="rId4"/>
          <a:stretch>
            <a:fillRect/>
          </a:stretch>
        </p:blipFill>
        <p:spPr>
          <a:xfrm>
            <a:off x="555382" y="2085756"/>
            <a:ext cx="1589250" cy="1159452"/>
          </a:xfrm>
          <a:prstGeom prst="rect">
            <a:avLst/>
          </a:prstGeom>
          <a:ln w="28575">
            <a:solidFill>
              <a:schemeClr val="tx1"/>
            </a:solidFill>
          </a:ln>
        </p:spPr>
      </p:pic>
      <p:pic>
        <p:nvPicPr>
          <p:cNvPr id="11" name="Hình ảnh 10">
            <a:extLst>
              <a:ext uri="{FF2B5EF4-FFF2-40B4-BE49-F238E27FC236}">
                <a16:creationId xmlns:a16="http://schemas.microsoft.com/office/drawing/2014/main" id="{2C7F0B4B-9C3B-3833-BB9E-A1BD12164BC7}"/>
              </a:ext>
            </a:extLst>
          </p:cNvPr>
          <p:cNvPicPr>
            <a:picLocks noChangeAspect="1"/>
          </p:cNvPicPr>
          <p:nvPr/>
        </p:nvPicPr>
        <p:blipFill>
          <a:blip r:embed="rId5"/>
          <a:stretch>
            <a:fillRect/>
          </a:stretch>
        </p:blipFill>
        <p:spPr>
          <a:xfrm>
            <a:off x="2886889" y="2100666"/>
            <a:ext cx="1589250" cy="1159452"/>
          </a:xfrm>
          <a:prstGeom prst="rect">
            <a:avLst/>
          </a:prstGeom>
          <a:ln w="28575">
            <a:solidFill>
              <a:schemeClr val="tx1"/>
            </a:solidFill>
          </a:ln>
        </p:spPr>
      </p:pic>
      <p:pic>
        <p:nvPicPr>
          <p:cNvPr id="15" name="Hình ảnh 14">
            <a:extLst>
              <a:ext uri="{FF2B5EF4-FFF2-40B4-BE49-F238E27FC236}">
                <a16:creationId xmlns:a16="http://schemas.microsoft.com/office/drawing/2014/main" id="{FABE8C86-6BB2-1A9B-40C5-4183B6416E5C}"/>
              </a:ext>
            </a:extLst>
          </p:cNvPr>
          <p:cNvPicPr>
            <a:picLocks noChangeAspect="1"/>
          </p:cNvPicPr>
          <p:nvPr/>
        </p:nvPicPr>
        <p:blipFill>
          <a:blip r:embed="rId6"/>
          <a:stretch>
            <a:fillRect/>
          </a:stretch>
        </p:blipFill>
        <p:spPr>
          <a:xfrm>
            <a:off x="5156459" y="2073446"/>
            <a:ext cx="1589250" cy="1159453"/>
          </a:xfrm>
          <a:prstGeom prst="rect">
            <a:avLst/>
          </a:prstGeom>
          <a:ln w="28575">
            <a:solidFill>
              <a:schemeClr val="tx1"/>
            </a:solidFill>
          </a:ln>
        </p:spPr>
      </p:pic>
      <p:pic>
        <p:nvPicPr>
          <p:cNvPr id="23" name="Hình ảnh 22">
            <a:extLst>
              <a:ext uri="{FF2B5EF4-FFF2-40B4-BE49-F238E27FC236}">
                <a16:creationId xmlns:a16="http://schemas.microsoft.com/office/drawing/2014/main" id="{C5F12961-9335-29A3-0086-8916FD42F5D8}"/>
              </a:ext>
            </a:extLst>
          </p:cNvPr>
          <p:cNvPicPr>
            <a:picLocks noChangeAspect="1"/>
          </p:cNvPicPr>
          <p:nvPr/>
        </p:nvPicPr>
        <p:blipFill>
          <a:blip r:embed="rId7"/>
          <a:stretch>
            <a:fillRect/>
          </a:stretch>
        </p:blipFill>
        <p:spPr>
          <a:xfrm>
            <a:off x="7223689" y="2087819"/>
            <a:ext cx="1589250" cy="1159453"/>
          </a:xfrm>
          <a:prstGeom prst="rect">
            <a:avLst/>
          </a:prstGeom>
          <a:ln w="28575">
            <a:solidFill>
              <a:schemeClr val="tx1"/>
            </a:solidFill>
          </a:ln>
        </p:spPr>
      </p:pic>
      <p:pic>
        <p:nvPicPr>
          <p:cNvPr id="24" name="Hình ảnh 23">
            <a:extLst>
              <a:ext uri="{FF2B5EF4-FFF2-40B4-BE49-F238E27FC236}">
                <a16:creationId xmlns:a16="http://schemas.microsoft.com/office/drawing/2014/main" id="{61AC05D2-928C-3CE6-E25A-460BFB7E79ED}"/>
              </a:ext>
            </a:extLst>
          </p:cNvPr>
          <p:cNvPicPr>
            <a:picLocks noChangeAspect="1"/>
          </p:cNvPicPr>
          <p:nvPr/>
        </p:nvPicPr>
        <p:blipFill>
          <a:blip r:embed="rId8"/>
          <a:stretch>
            <a:fillRect/>
          </a:stretch>
        </p:blipFill>
        <p:spPr>
          <a:xfrm>
            <a:off x="7223689" y="3518237"/>
            <a:ext cx="1589250" cy="1159452"/>
          </a:xfrm>
          <a:prstGeom prst="rect">
            <a:avLst/>
          </a:prstGeom>
          <a:ln w="28575">
            <a:solidFill>
              <a:schemeClr val="tx1"/>
            </a:solidFill>
          </a:ln>
        </p:spPr>
      </p:pic>
      <p:pic>
        <p:nvPicPr>
          <p:cNvPr id="25" name="Hình ảnh 24">
            <a:extLst>
              <a:ext uri="{FF2B5EF4-FFF2-40B4-BE49-F238E27FC236}">
                <a16:creationId xmlns:a16="http://schemas.microsoft.com/office/drawing/2014/main" id="{0020232D-A4B5-8D4B-FB8B-2729686E696C}"/>
              </a:ext>
            </a:extLst>
          </p:cNvPr>
          <p:cNvPicPr>
            <a:picLocks noChangeAspect="1"/>
          </p:cNvPicPr>
          <p:nvPr/>
        </p:nvPicPr>
        <p:blipFill>
          <a:blip r:embed="rId9"/>
          <a:stretch>
            <a:fillRect/>
          </a:stretch>
        </p:blipFill>
        <p:spPr>
          <a:xfrm>
            <a:off x="5156459" y="3503864"/>
            <a:ext cx="1589250" cy="1159452"/>
          </a:xfrm>
          <a:prstGeom prst="rect">
            <a:avLst/>
          </a:prstGeom>
          <a:ln w="28575">
            <a:solidFill>
              <a:schemeClr val="tx1"/>
            </a:solidFill>
          </a:ln>
        </p:spPr>
      </p:pic>
      <p:pic>
        <p:nvPicPr>
          <p:cNvPr id="26" name="Hình ảnh 25">
            <a:extLst>
              <a:ext uri="{FF2B5EF4-FFF2-40B4-BE49-F238E27FC236}">
                <a16:creationId xmlns:a16="http://schemas.microsoft.com/office/drawing/2014/main" id="{F461E13C-D453-027C-5967-ED6217745EC2}"/>
              </a:ext>
            </a:extLst>
          </p:cNvPr>
          <p:cNvPicPr>
            <a:picLocks noChangeAspect="1"/>
          </p:cNvPicPr>
          <p:nvPr/>
        </p:nvPicPr>
        <p:blipFill>
          <a:blip r:embed="rId10"/>
          <a:stretch>
            <a:fillRect/>
          </a:stretch>
        </p:blipFill>
        <p:spPr>
          <a:xfrm>
            <a:off x="2886889" y="3450593"/>
            <a:ext cx="1589250" cy="1227100"/>
          </a:xfrm>
          <a:prstGeom prst="rect">
            <a:avLst/>
          </a:prstGeom>
          <a:ln w="28575">
            <a:solidFill>
              <a:schemeClr val="tx1"/>
            </a:solidFill>
          </a:ln>
        </p:spPr>
      </p:pic>
      <p:pic>
        <p:nvPicPr>
          <p:cNvPr id="27" name="Hình ảnh 26">
            <a:extLst>
              <a:ext uri="{FF2B5EF4-FFF2-40B4-BE49-F238E27FC236}">
                <a16:creationId xmlns:a16="http://schemas.microsoft.com/office/drawing/2014/main" id="{4C271EED-DADB-A12C-5191-E2F34AB6E05B}"/>
              </a:ext>
            </a:extLst>
          </p:cNvPr>
          <p:cNvPicPr>
            <a:picLocks noChangeAspect="1"/>
          </p:cNvPicPr>
          <p:nvPr/>
        </p:nvPicPr>
        <p:blipFill>
          <a:blip r:embed="rId11"/>
          <a:stretch>
            <a:fillRect/>
          </a:stretch>
        </p:blipFill>
        <p:spPr>
          <a:xfrm>
            <a:off x="555381" y="3503864"/>
            <a:ext cx="1589251" cy="1159452"/>
          </a:xfrm>
          <a:prstGeom prst="rect">
            <a:avLst/>
          </a:prstGeom>
          <a:ln w="28575">
            <a:solidFill>
              <a:schemeClr val="tx1"/>
            </a:solidFill>
          </a:ln>
        </p:spPr>
      </p:pic>
      <p:sp>
        <p:nvSpPr>
          <p:cNvPr id="28" name="Hình chữ nhật 27">
            <a:extLst>
              <a:ext uri="{FF2B5EF4-FFF2-40B4-BE49-F238E27FC236}">
                <a16:creationId xmlns:a16="http://schemas.microsoft.com/office/drawing/2014/main" id="{FC51D5AB-031A-FA25-69F9-819A6F9502ED}"/>
              </a:ext>
            </a:extLst>
          </p:cNvPr>
          <p:cNvSpPr/>
          <p:nvPr/>
        </p:nvSpPr>
        <p:spPr>
          <a:xfrm>
            <a:off x="555381" y="2073446"/>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US"/>
          </a:p>
        </p:txBody>
      </p:sp>
      <p:sp>
        <p:nvSpPr>
          <p:cNvPr id="29" name="Hình chữ nhật 28">
            <a:extLst>
              <a:ext uri="{FF2B5EF4-FFF2-40B4-BE49-F238E27FC236}">
                <a16:creationId xmlns:a16="http://schemas.microsoft.com/office/drawing/2014/main" id="{4B1E6356-A30F-2093-34F5-5DC9790737DC}"/>
              </a:ext>
            </a:extLst>
          </p:cNvPr>
          <p:cNvSpPr/>
          <p:nvPr/>
        </p:nvSpPr>
        <p:spPr>
          <a:xfrm>
            <a:off x="2886889" y="2087822"/>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US"/>
          </a:p>
        </p:txBody>
      </p:sp>
      <p:sp>
        <p:nvSpPr>
          <p:cNvPr id="30" name="Hình chữ nhật 29">
            <a:extLst>
              <a:ext uri="{FF2B5EF4-FFF2-40B4-BE49-F238E27FC236}">
                <a16:creationId xmlns:a16="http://schemas.microsoft.com/office/drawing/2014/main" id="{29EDCBE9-DA2E-FAC3-C9CE-865F2DEE2963}"/>
              </a:ext>
            </a:extLst>
          </p:cNvPr>
          <p:cNvSpPr/>
          <p:nvPr/>
        </p:nvSpPr>
        <p:spPr>
          <a:xfrm>
            <a:off x="5156459" y="2067291"/>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US"/>
          </a:p>
        </p:txBody>
      </p:sp>
      <p:sp>
        <p:nvSpPr>
          <p:cNvPr id="36" name="Chữ thập 35">
            <a:extLst>
              <a:ext uri="{FF2B5EF4-FFF2-40B4-BE49-F238E27FC236}">
                <a16:creationId xmlns:a16="http://schemas.microsoft.com/office/drawing/2014/main" id="{3C1E164B-9034-7293-79CA-06A797E20032}"/>
              </a:ext>
            </a:extLst>
          </p:cNvPr>
          <p:cNvSpPr/>
          <p:nvPr/>
        </p:nvSpPr>
        <p:spPr>
          <a:xfrm>
            <a:off x="2431301" y="2501406"/>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37" name="Chữ thập 36">
            <a:extLst>
              <a:ext uri="{FF2B5EF4-FFF2-40B4-BE49-F238E27FC236}">
                <a16:creationId xmlns:a16="http://schemas.microsoft.com/office/drawing/2014/main" id="{8F5585E8-4AE9-F1F7-C008-661AD4ACDBDA}"/>
              </a:ext>
            </a:extLst>
          </p:cNvPr>
          <p:cNvSpPr/>
          <p:nvPr/>
        </p:nvSpPr>
        <p:spPr>
          <a:xfrm>
            <a:off x="2431301" y="4018590"/>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38" name="Chữ thập 37">
            <a:extLst>
              <a:ext uri="{FF2B5EF4-FFF2-40B4-BE49-F238E27FC236}">
                <a16:creationId xmlns:a16="http://schemas.microsoft.com/office/drawing/2014/main" id="{8976C9E7-4DAE-5613-98E0-F1A33972D2B8}"/>
              </a:ext>
            </a:extLst>
          </p:cNvPr>
          <p:cNvSpPr/>
          <p:nvPr/>
        </p:nvSpPr>
        <p:spPr>
          <a:xfrm>
            <a:off x="4765092" y="2503525"/>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39" name="Chữ thập 38">
            <a:extLst>
              <a:ext uri="{FF2B5EF4-FFF2-40B4-BE49-F238E27FC236}">
                <a16:creationId xmlns:a16="http://schemas.microsoft.com/office/drawing/2014/main" id="{623E20CF-2CA8-1ED6-4D1F-5AEAACCE5AC3}"/>
              </a:ext>
            </a:extLst>
          </p:cNvPr>
          <p:cNvSpPr/>
          <p:nvPr/>
        </p:nvSpPr>
        <p:spPr>
          <a:xfrm>
            <a:off x="4765092" y="4020709"/>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40" name="Chữ thập 39">
            <a:extLst>
              <a:ext uri="{FF2B5EF4-FFF2-40B4-BE49-F238E27FC236}">
                <a16:creationId xmlns:a16="http://schemas.microsoft.com/office/drawing/2014/main" id="{3C1E164B-9034-7293-79CA-06A797E20032}"/>
              </a:ext>
            </a:extLst>
          </p:cNvPr>
          <p:cNvSpPr/>
          <p:nvPr/>
        </p:nvSpPr>
        <p:spPr>
          <a:xfrm>
            <a:off x="6892628" y="2501406"/>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41" name="Chữ thập 40">
            <a:extLst>
              <a:ext uri="{FF2B5EF4-FFF2-40B4-BE49-F238E27FC236}">
                <a16:creationId xmlns:a16="http://schemas.microsoft.com/office/drawing/2014/main" id="{8F5585E8-4AE9-F1F7-C008-661AD4ACDBDA}"/>
              </a:ext>
            </a:extLst>
          </p:cNvPr>
          <p:cNvSpPr/>
          <p:nvPr/>
        </p:nvSpPr>
        <p:spPr>
          <a:xfrm>
            <a:off x="6892628" y="4018590"/>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42" name="Chữ thập 41">
            <a:extLst>
              <a:ext uri="{FF2B5EF4-FFF2-40B4-BE49-F238E27FC236}">
                <a16:creationId xmlns:a16="http://schemas.microsoft.com/office/drawing/2014/main" id="{75DF65F8-03B8-539F-D5C1-E55BFD4FAB22}"/>
              </a:ext>
            </a:extLst>
          </p:cNvPr>
          <p:cNvSpPr/>
          <p:nvPr/>
        </p:nvSpPr>
        <p:spPr>
          <a:xfrm>
            <a:off x="8979413" y="2521104"/>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Tree>
    <p:extLst>
      <p:ext uri="{BB962C8B-B14F-4D97-AF65-F5344CB8AC3E}">
        <p14:creationId xmlns:p14="http://schemas.microsoft.com/office/powerpoint/2010/main" val="1218570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6" name="Tiêu đề 1">
            <a:extLst>
              <a:ext uri="{FF2B5EF4-FFF2-40B4-BE49-F238E27FC236}">
                <a16:creationId xmlns:a16="http://schemas.microsoft.com/office/drawing/2014/main" id="{19056188-8593-4330-B23C-B70E320D47B0}"/>
              </a:ext>
            </a:extLst>
          </p:cNvPr>
          <p:cNvSpPr txBox="1">
            <a:spLocks/>
          </p:cNvSpPr>
          <p:nvPr/>
        </p:nvSpPr>
        <p:spPr>
          <a:xfrm>
            <a:off x="457200" y="-1044575"/>
            <a:ext cx="10515600" cy="13255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Fourier Series</a:t>
            </a:r>
            <a:endParaRPr lang="en-US" dirty="0"/>
          </a:p>
        </p:txBody>
      </p:sp>
      <p:cxnSp>
        <p:nvCxnSpPr>
          <p:cNvPr id="19" name="Đường nối Thẳng 18">
            <a:extLst>
              <a:ext uri="{FF2B5EF4-FFF2-40B4-BE49-F238E27FC236}">
                <a16:creationId xmlns:a16="http://schemas.microsoft.com/office/drawing/2014/main" id="{BE99B218-9A61-8565-0BF7-963C2B72035E}"/>
              </a:ext>
            </a:extLst>
          </p:cNvPr>
          <p:cNvCxnSpPr>
            <a:cxnSpLocks/>
          </p:cNvCxnSpPr>
          <p:nvPr/>
        </p:nvCxnSpPr>
        <p:spPr>
          <a:xfrm>
            <a:off x="3799114" y="535214"/>
            <a:ext cx="697582"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Hộp Văn bản 19">
            <a:extLst>
              <a:ext uri="{FF2B5EF4-FFF2-40B4-BE49-F238E27FC236}">
                <a16:creationId xmlns:a16="http://schemas.microsoft.com/office/drawing/2014/main" id="{A3E7609F-F752-BD05-4AAF-D33B7FE600B1}"/>
              </a:ext>
            </a:extLst>
          </p:cNvPr>
          <p:cNvSpPr txBox="1"/>
          <p:nvPr/>
        </p:nvSpPr>
        <p:spPr>
          <a:xfrm>
            <a:off x="4623835" y="348834"/>
            <a:ext cx="2178802" cy="307777"/>
          </a:xfrm>
          <a:prstGeom prst="rect">
            <a:avLst/>
          </a:prstGeom>
          <a:noFill/>
        </p:spPr>
        <p:txBody>
          <a:bodyPr wrap="none" rtlCol="0">
            <a:spAutoFit/>
          </a:bodyPr>
          <a:lstStyle/>
          <a:p>
            <a:r>
              <a:rPr lang="en-US" b="1" dirty="0" err="1"/>
              <a:t>Đồ</a:t>
            </a:r>
            <a:r>
              <a:rPr lang="en-US" b="1" dirty="0"/>
              <a:t> </a:t>
            </a:r>
            <a:r>
              <a:rPr lang="en-US" b="1" dirty="0" err="1"/>
              <a:t>thị</a:t>
            </a:r>
            <a:r>
              <a:rPr lang="en-US" b="1" dirty="0"/>
              <a:t> </a:t>
            </a:r>
            <a:r>
              <a:rPr lang="en-US" b="1" dirty="0" err="1"/>
              <a:t>sóng</a:t>
            </a:r>
            <a:r>
              <a:rPr lang="en-US" b="1" dirty="0"/>
              <a:t> </a:t>
            </a:r>
            <a:r>
              <a:rPr lang="en-US" b="1" dirty="0" err="1"/>
              <a:t>hình</a:t>
            </a:r>
            <a:r>
              <a:rPr lang="en-US" b="1" dirty="0"/>
              <a:t> </a:t>
            </a:r>
            <a:r>
              <a:rPr lang="en-US" b="1" dirty="0" err="1"/>
              <a:t>vuông</a:t>
            </a:r>
            <a:endParaRPr lang="en-US" b="1" dirty="0"/>
          </a:p>
        </p:txBody>
      </p:sp>
      <p:cxnSp>
        <p:nvCxnSpPr>
          <p:cNvPr id="21" name="Đường nối Thẳng 20">
            <a:extLst>
              <a:ext uri="{FF2B5EF4-FFF2-40B4-BE49-F238E27FC236}">
                <a16:creationId xmlns:a16="http://schemas.microsoft.com/office/drawing/2014/main" id="{1F99BA2E-7DC3-FCEB-26E6-ACA07817A300}"/>
              </a:ext>
            </a:extLst>
          </p:cNvPr>
          <p:cNvCxnSpPr>
            <a:cxnSpLocks/>
          </p:cNvCxnSpPr>
          <p:nvPr/>
        </p:nvCxnSpPr>
        <p:spPr>
          <a:xfrm>
            <a:off x="3806331" y="1032235"/>
            <a:ext cx="69036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Hộp Văn bản 21">
            <a:extLst>
              <a:ext uri="{FF2B5EF4-FFF2-40B4-BE49-F238E27FC236}">
                <a16:creationId xmlns:a16="http://schemas.microsoft.com/office/drawing/2014/main" id="{29DC3FC5-65C6-D59B-F3EE-43C6747299C5}"/>
              </a:ext>
            </a:extLst>
          </p:cNvPr>
          <p:cNvSpPr txBox="1"/>
          <p:nvPr/>
        </p:nvSpPr>
        <p:spPr>
          <a:xfrm>
            <a:off x="4646078" y="877877"/>
            <a:ext cx="2595582" cy="307777"/>
          </a:xfrm>
          <a:prstGeom prst="rect">
            <a:avLst/>
          </a:prstGeom>
          <a:noFill/>
        </p:spPr>
        <p:txBody>
          <a:bodyPr wrap="none" rtlCol="0">
            <a:spAutoFit/>
          </a:bodyPr>
          <a:lstStyle/>
          <a:p>
            <a:r>
              <a:rPr lang="en-US" b="1" dirty="0" err="1"/>
              <a:t>Tổng</a:t>
            </a:r>
            <a:r>
              <a:rPr lang="en-US" b="1" dirty="0"/>
              <a:t> </a:t>
            </a:r>
            <a:r>
              <a:rPr lang="en-US" b="1" dirty="0" err="1"/>
              <a:t>của</a:t>
            </a:r>
            <a:r>
              <a:rPr lang="en-US" b="1" dirty="0"/>
              <a:t> </a:t>
            </a:r>
            <a:r>
              <a:rPr lang="en-US" b="1" dirty="0" err="1"/>
              <a:t>các</a:t>
            </a:r>
            <a:r>
              <a:rPr lang="en-US" b="1" dirty="0"/>
              <a:t> </a:t>
            </a:r>
            <a:r>
              <a:rPr lang="en-US" b="1" dirty="0" err="1"/>
              <a:t>đồ</a:t>
            </a:r>
            <a:r>
              <a:rPr lang="en-US" b="1" dirty="0"/>
              <a:t> </a:t>
            </a:r>
            <a:r>
              <a:rPr lang="en-US" b="1" dirty="0" err="1"/>
              <a:t>thị</a:t>
            </a:r>
            <a:r>
              <a:rPr lang="en-US" b="1" dirty="0"/>
              <a:t> </a:t>
            </a:r>
            <a:r>
              <a:rPr lang="en-US" b="1" dirty="0" err="1"/>
              <a:t>hình</a:t>
            </a:r>
            <a:r>
              <a:rPr lang="en-US" b="1" dirty="0"/>
              <a:t> sin</a:t>
            </a:r>
          </a:p>
        </p:txBody>
      </p:sp>
      <p:pic>
        <p:nvPicPr>
          <p:cNvPr id="5" name="Hình ảnh 4">
            <a:extLst>
              <a:ext uri="{FF2B5EF4-FFF2-40B4-BE49-F238E27FC236}">
                <a16:creationId xmlns:a16="http://schemas.microsoft.com/office/drawing/2014/main" id="{AADE9CE3-EEBA-BFC8-4847-649A5A73F904}"/>
              </a:ext>
            </a:extLst>
          </p:cNvPr>
          <p:cNvPicPr>
            <a:picLocks noChangeAspect="1"/>
          </p:cNvPicPr>
          <p:nvPr/>
        </p:nvPicPr>
        <p:blipFill>
          <a:blip r:embed="rId3"/>
          <a:stretch>
            <a:fillRect/>
          </a:stretch>
        </p:blipFill>
        <p:spPr>
          <a:xfrm>
            <a:off x="1592771" y="280988"/>
            <a:ext cx="1985230" cy="1563368"/>
          </a:xfrm>
          <a:prstGeom prst="rect">
            <a:avLst/>
          </a:prstGeom>
          <a:ln w="28575">
            <a:solidFill>
              <a:schemeClr val="tx1"/>
            </a:solidFill>
          </a:ln>
        </p:spPr>
      </p:pic>
      <p:pic>
        <p:nvPicPr>
          <p:cNvPr id="40" name="Hình ảnh 39">
            <a:extLst>
              <a:ext uri="{FF2B5EF4-FFF2-40B4-BE49-F238E27FC236}">
                <a16:creationId xmlns:a16="http://schemas.microsoft.com/office/drawing/2014/main" id="{7E334AEB-1FC4-B6CC-EEF1-86B8FBF58AD4}"/>
              </a:ext>
            </a:extLst>
          </p:cNvPr>
          <p:cNvPicPr>
            <a:picLocks noChangeAspect="1"/>
          </p:cNvPicPr>
          <p:nvPr/>
        </p:nvPicPr>
        <p:blipFill>
          <a:blip r:embed="rId4"/>
          <a:stretch>
            <a:fillRect/>
          </a:stretch>
        </p:blipFill>
        <p:spPr>
          <a:xfrm>
            <a:off x="451869" y="2156100"/>
            <a:ext cx="1589250" cy="1159452"/>
          </a:xfrm>
          <a:prstGeom prst="rect">
            <a:avLst/>
          </a:prstGeom>
          <a:ln w="28575">
            <a:solidFill>
              <a:schemeClr val="tx1"/>
            </a:solidFill>
          </a:ln>
        </p:spPr>
      </p:pic>
      <p:pic>
        <p:nvPicPr>
          <p:cNvPr id="41" name="Hình ảnh 40">
            <a:extLst>
              <a:ext uri="{FF2B5EF4-FFF2-40B4-BE49-F238E27FC236}">
                <a16:creationId xmlns:a16="http://schemas.microsoft.com/office/drawing/2014/main" id="{1DF8E1FD-EAD4-EBF7-1FD6-4F180B15A63D}"/>
              </a:ext>
            </a:extLst>
          </p:cNvPr>
          <p:cNvPicPr>
            <a:picLocks noChangeAspect="1"/>
          </p:cNvPicPr>
          <p:nvPr/>
        </p:nvPicPr>
        <p:blipFill>
          <a:blip r:embed="rId5"/>
          <a:stretch>
            <a:fillRect/>
          </a:stretch>
        </p:blipFill>
        <p:spPr>
          <a:xfrm>
            <a:off x="2783376" y="2171010"/>
            <a:ext cx="1589250" cy="1159452"/>
          </a:xfrm>
          <a:prstGeom prst="rect">
            <a:avLst/>
          </a:prstGeom>
          <a:ln w="28575">
            <a:solidFill>
              <a:schemeClr val="tx1"/>
            </a:solidFill>
          </a:ln>
        </p:spPr>
      </p:pic>
      <p:pic>
        <p:nvPicPr>
          <p:cNvPr id="42" name="Hình ảnh 41">
            <a:extLst>
              <a:ext uri="{FF2B5EF4-FFF2-40B4-BE49-F238E27FC236}">
                <a16:creationId xmlns:a16="http://schemas.microsoft.com/office/drawing/2014/main" id="{0161E069-EF02-5A49-99DE-30CC0244D466}"/>
              </a:ext>
            </a:extLst>
          </p:cNvPr>
          <p:cNvPicPr>
            <a:picLocks noChangeAspect="1"/>
          </p:cNvPicPr>
          <p:nvPr/>
        </p:nvPicPr>
        <p:blipFill>
          <a:blip r:embed="rId6"/>
          <a:stretch>
            <a:fillRect/>
          </a:stretch>
        </p:blipFill>
        <p:spPr>
          <a:xfrm>
            <a:off x="5052946" y="2143790"/>
            <a:ext cx="1589250" cy="1159453"/>
          </a:xfrm>
          <a:prstGeom prst="rect">
            <a:avLst/>
          </a:prstGeom>
          <a:ln w="28575">
            <a:solidFill>
              <a:schemeClr val="tx1"/>
            </a:solidFill>
          </a:ln>
        </p:spPr>
      </p:pic>
      <p:pic>
        <p:nvPicPr>
          <p:cNvPr id="43" name="Hình ảnh 42">
            <a:extLst>
              <a:ext uri="{FF2B5EF4-FFF2-40B4-BE49-F238E27FC236}">
                <a16:creationId xmlns:a16="http://schemas.microsoft.com/office/drawing/2014/main" id="{DAC3E540-08C1-E5C7-6C9F-A05FDB512C80}"/>
              </a:ext>
            </a:extLst>
          </p:cNvPr>
          <p:cNvPicPr>
            <a:picLocks noChangeAspect="1"/>
          </p:cNvPicPr>
          <p:nvPr/>
        </p:nvPicPr>
        <p:blipFill>
          <a:blip r:embed="rId7"/>
          <a:stretch>
            <a:fillRect/>
          </a:stretch>
        </p:blipFill>
        <p:spPr>
          <a:xfrm>
            <a:off x="7120176" y="2158163"/>
            <a:ext cx="1589250" cy="1159453"/>
          </a:xfrm>
          <a:prstGeom prst="rect">
            <a:avLst/>
          </a:prstGeom>
          <a:ln w="28575">
            <a:solidFill>
              <a:schemeClr val="tx1"/>
            </a:solidFill>
          </a:ln>
        </p:spPr>
      </p:pic>
      <p:pic>
        <p:nvPicPr>
          <p:cNvPr id="44" name="Hình ảnh 43">
            <a:extLst>
              <a:ext uri="{FF2B5EF4-FFF2-40B4-BE49-F238E27FC236}">
                <a16:creationId xmlns:a16="http://schemas.microsoft.com/office/drawing/2014/main" id="{8CA254F3-8185-FB09-89DF-5240ED796A01}"/>
              </a:ext>
            </a:extLst>
          </p:cNvPr>
          <p:cNvPicPr>
            <a:picLocks noChangeAspect="1"/>
          </p:cNvPicPr>
          <p:nvPr/>
        </p:nvPicPr>
        <p:blipFill>
          <a:blip r:embed="rId8"/>
          <a:stretch>
            <a:fillRect/>
          </a:stretch>
        </p:blipFill>
        <p:spPr>
          <a:xfrm>
            <a:off x="7120176" y="3588581"/>
            <a:ext cx="1589250" cy="1159452"/>
          </a:xfrm>
          <a:prstGeom prst="rect">
            <a:avLst/>
          </a:prstGeom>
          <a:ln w="28575">
            <a:solidFill>
              <a:schemeClr val="tx1"/>
            </a:solidFill>
          </a:ln>
        </p:spPr>
      </p:pic>
      <p:pic>
        <p:nvPicPr>
          <p:cNvPr id="45" name="Hình ảnh 44">
            <a:extLst>
              <a:ext uri="{FF2B5EF4-FFF2-40B4-BE49-F238E27FC236}">
                <a16:creationId xmlns:a16="http://schemas.microsoft.com/office/drawing/2014/main" id="{73D46552-44F7-BDAE-9C03-16AEE33BC4AA}"/>
              </a:ext>
            </a:extLst>
          </p:cNvPr>
          <p:cNvPicPr>
            <a:picLocks noChangeAspect="1"/>
          </p:cNvPicPr>
          <p:nvPr/>
        </p:nvPicPr>
        <p:blipFill>
          <a:blip r:embed="rId9"/>
          <a:stretch>
            <a:fillRect/>
          </a:stretch>
        </p:blipFill>
        <p:spPr>
          <a:xfrm>
            <a:off x="5052946" y="3574208"/>
            <a:ext cx="1589250" cy="1159452"/>
          </a:xfrm>
          <a:prstGeom prst="rect">
            <a:avLst/>
          </a:prstGeom>
          <a:ln w="28575">
            <a:solidFill>
              <a:schemeClr val="tx1"/>
            </a:solidFill>
          </a:ln>
        </p:spPr>
      </p:pic>
      <p:pic>
        <p:nvPicPr>
          <p:cNvPr id="46" name="Hình ảnh 45">
            <a:extLst>
              <a:ext uri="{FF2B5EF4-FFF2-40B4-BE49-F238E27FC236}">
                <a16:creationId xmlns:a16="http://schemas.microsoft.com/office/drawing/2014/main" id="{9A2B4FF4-A286-A903-CD4A-A0E3EBC4F760}"/>
              </a:ext>
            </a:extLst>
          </p:cNvPr>
          <p:cNvPicPr>
            <a:picLocks noChangeAspect="1"/>
          </p:cNvPicPr>
          <p:nvPr/>
        </p:nvPicPr>
        <p:blipFill>
          <a:blip r:embed="rId10"/>
          <a:stretch>
            <a:fillRect/>
          </a:stretch>
        </p:blipFill>
        <p:spPr>
          <a:xfrm>
            <a:off x="2783376" y="3520937"/>
            <a:ext cx="1589250" cy="1227100"/>
          </a:xfrm>
          <a:prstGeom prst="rect">
            <a:avLst/>
          </a:prstGeom>
          <a:ln w="28575">
            <a:solidFill>
              <a:schemeClr val="tx1"/>
            </a:solidFill>
          </a:ln>
        </p:spPr>
      </p:pic>
      <p:pic>
        <p:nvPicPr>
          <p:cNvPr id="47" name="Hình ảnh 46">
            <a:extLst>
              <a:ext uri="{FF2B5EF4-FFF2-40B4-BE49-F238E27FC236}">
                <a16:creationId xmlns:a16="http://schemas.microsoft.com/office/drawing/2014/main" id="{721BBD11-AABE-3C10-CEDC-9627EC3FA04C}"/>
              </a:ext>
            </a:extLst>
          </p:cNvPr>
          <p:cNvPicPr>
            <a:picLocks noChangeAspect="1"/>
          </p:cNvPicPr>
          <p:nvPr/>
        </p:nvPicPr>
        <p:blipFill>
          <a:blip r:embed="rId11"/>
          <a:stretch>
            <a:fillRect/>
          </a:stretch>
        </p:blipFill>
        <p:spPr>
          <a:xfrm>
            <a:off x="451868" y="3574208"/>
            <a:ext cx="1589251" cy="1159452"/>
          </a:xfrm>
          <a:prstGeom prst="rect">
            <a:avLst/>
          </a:prstGeom>
          <a:ln w="28575">
            <a:solidFill>
              <a:schemeClr val="tx1"/>
            </a:solidFill>
          </a:ln>
        </p:spPr>
      </p:pic>
      <p:sp>
        <p:nvSpPr>
          <p:cNvPr id="48" name="Hình chữ nhật 47">
            <a:extLst>
              <a:ext uri="{FF2B5EF4-FFF2-40B4-BE49-F238E27FC236}">
                <a16:creationId xmlns:a16="http://schemas.microsoft.com/office/drawing/2014/main" id="{220E18B1-B98D-9E4C-737F-999E7C9EE71D}"/>
              </a:ext>
            </a:extLst>
          </p:cNvPr>
          <p:cNvSpPr/>
          <p:nvPr/>
        </p:nvSpPr>
        <p:spPr>
          <a:xfrm>
            <a:off x="451868" y="2143790"/>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9" name="Hình chữ nhật 48">
            <a:extLst>
              <a:ext uri="{FF2B5EF4-FFF2-40B4-BE49-F238E27FC236}">
                <a16:creationId xmlns:a16="http://schemas.microsoft.com/office/drawing/2014/main" id="{4917DF13-D027-AD18-3CC8-A009C5C55A82}"/>
              </a:ext>
            </a:extLst>
          </p:cNvPr>
          <p:cNvSpPr/>
          <p:nvPr/>
        </p:nvSpPr>
        <p:spPr>
          <a:xfrm>
            <a:off x="2783376" y="2158166"/>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0" name="Hình chữ nhật 49">
            <a:extLst>
              <a:ext uri="{FF2B5EF4-FFF2-40B4-BE49-F238E27FC236}">
                <a16:creationId xmlns:a16="http://schemas.microsoft.com/office/drawing/2014/main" id="{78695FD7-A897-8EA8-2E83-0415A07B35C2}"/>
              </a:ext>
            </a:extLst>
          </p:cNvPr>
          <p:cNvSpPr/>
          <p:nvPr/>
        </p:nvSpPr>
        <p:spPr>
          <a:xfrm>
            <a:off x="5052946" y="2137635"/>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1" name="Hình chữ nhật 50">
            <a:extLst>
              <a:ext uri="{FF2B5EF4-FFF2-40B4-BE49-F238E27FC236}">
                <a16:creationId xmlns:a16="http://schemas.microsoft.com/office/drawing/2014/main" id="{3D26CE29-A578-6FFE-0B5F-2ED3244492D2}"/>
              </a:ext>
            </a:extLst>
          </p:cNvPr>
          <p:cNvSpPr/>
          <p:nvPr/>
        </p:nvSpPr>
        <p:spPr>
          <a:xfrm>
            <a:off x="7120176" y="2164318"/>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2" name="Hình chữ nhật 51">
            <a:extLst>
              <a:ext uri="{FF2B5EF4-FFF2-40B4-BE49-F238E27FC236}">
                <a16:creationId xmlns:a16="http://schemas.microsoft.com/office/drawing/2014/main" id="{D07E0284-5DEC-37AB-3613-3B4C53CB2D77}"/>
              </a:ext>
            </a:extLst>
          </p:cNvPr>
          <p:cNvSpPr/>
          <p:nvPr/>
        </p:nvSpPr>
        <p:spPr>
          <a:xfrm>
            <a:off x="434904" y="3561898"/>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53" name="Hình chữ nhật 52">
            <a:extLst>
              <a:ext uri="{FF2B5EF4-FFF2-40B4-BE49-F238E27FC236}">
                <a16:creationId xmlns:a16="http://schemas.microsoft.com/office/drawing/2014/main" id="{A9A5AB30-8844-080E-5ED1-C1A51A5764C6}"/>
              </a:ext>
            </a:extLst>
          </p:cNvPr>
          <p:cNvSpPr/>
          <p:nvPr/>
        </p:nvSpPr>
        <p:spPr>
          <a:xfrm>
            <a:off x="2783376" y="3481610"/>
            <a:ext cx="1593529" cy="1266423"/>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4" name="Hình chữ nhật 53">
            <a:extLst>
              <a:ext uri="{FF2B5EF4-FFF2-40B4-BE49-F238E27FC236}">
                <a16:creationId xmlns:a16="http://schemas.microsoft.com/office/drawing/2014/main" id="{E78DAC8A-9223-CFDE-1A43-8797B558A5E2}"/>
              </a:ext>
            </a:extLst>
          </p:cNvPr>
          <p:cNvSpPr/>
          <p:nvPr/>
        </p:nvSpPr>
        <p:spPr>
          <a:xfrm>
            <a:off x="5035651" y="3534230"/>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US"/>
          </a:p>
        </p:txBody>
      </p:sp>
      <p:sp>
        <p:nvSpPr>
          <p:cNvPr id="55" name="Hình chữ nhật 54">
            <a:extLst>
              <a:ext uri="{FF2B5EF4-FFF2-40B4-BE49-F238E27FC236}">
                <a16:creationId xmlns:a16="http://schemas.microsoft.com/office/drawing/2014/main" id="{06250EE5-5BF2-1FBE-1D98-71F17F295627}"/>
              </a:ext>
            </a:extLst>
          </p:cNvPr>
          <p:cNvSpPr/>
          <p:nvPr/>
        </p:nvSpPr>
        <p:spPr>
          <a:xfrm>
            <a:off x="7102881" y="3574024"/>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US"/>
          </a:p>
        </p:txBody>
      </p:sp>
      <p:sp>
        <p:nvSpPr>
          <p:cNvPr id="56" name="Chữ thập 55">
            <a:extLst>
              <a:ext uri="{FF2B5EF4-FFF2-40B4-BE49-F238E27FC236}">
                <a16:creationId xmlns:a16="http://schemas.microsoft.com/office/drawing/2014/main" id="{37A4AEB7-588D-2F98-F016-0F9924EC47C5}"/>
              </a:ext>
            </a:extLst>
          </p:cNvPr>
          <p:cNvSpPr/>
          <p:nvPr/>
        </p:nvSpPr>
        <p:spPr>
          <a:xfrm>
            <a:off x="2327788" y="2571750"/>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Chữ thập 56">
            <a:extLst>
              <a:ext uri="{FF2B5EF4-FFF2-40B4-BE49-F238E27FC236}">
                <a16:creationId xmlns:a16="http://schemas.microsoft.com/office/drawing/2014/main" id="{B59A68C3-BBF6-2456-40BA-6BE0770985FD}"/>
              </a:ext>
            </a:extLst>
          </p:cNvPr>
          <p:cNvSpPr/>
          <p:nvPr/>
        </p:nvSpPr>
        <p:spPr>
          <a:xfrm>
            <a:off x="2327788" y="4088934"/>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hữ thập 57">
            <a:extLst>
              <a:ext uri="{FF2B5EF4-FFF2-40B4-BE49-F238E27FC236}">
                <a16:creationId xmlns:a16="http://schemas.microsoft.com/office/drawing/2014/main" id="{32CADDAB-50BB-5C07-58E1-13FA10BB62B3}"/>
              </a:ext>
            </a:extLst>
          </p:cNvPr>
          <p:cNvSpPr/>
          <p:nvPr/>
        </p:nvSpPr>
        <p:spPr>
          <a:xfrm>
            <a:off x="4661579" y="2573869"/>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hữ thập 58">
            <a:extLst>
              <a:ext uri="{FF2B5EF4-FFF2-40B4-BE49-F238E27FC236}">
                <a16:creationId xmlns:a16="http://schemas.microsoft.com/office/drawing/2014/main" id="{1E8F353B-951C-5040-3A83-13FB04E6F608}"/>
              </a:ext>
            </a:extLst>
          </p:cNvPr>
          <p:cNvSpPr/>
          <p:nvPr/>
        </p:nvSpPr>
        <p:spPr>
          <a:xfrm>
            <a:off x="4661579" y="4091053"/>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hữ thập 59">
            <a:extLst>
              <a:ext uri="{FF2B5EF4-FFF2-40B4-BE49-F238E27FC236}">
                <a16:creationId xmlns:a16="http://schemas.microsoft.com/office/drawing/2014/main" id="{9DC5EF8E-A569-19F1-73F1-80AB8EE4A9FB}"/>
              </a:ext>
            </a:extLst>
          </p:cNvPr>
          <p:cNvSpPr/>
          <p:nvPr/>
        </p:nvSpPr>
        <p:spPr>
          <a:xfrm>
            <a:off x="6789115" y="2571750"/>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61" name="Chữ thập 60">
            <a:extLst>
              <a:ext uri="{FF2B5EF4-FFF2-40B4-BE49-F238E27FC236}">
                <a16:creationId xmlns:a16="http://schemas.microsoft.com/office/drawing/2014/main" id="{BB6F414B-EEAF-C32E-FC96-7C9A4CCD1CEF}"/>
              </a:ext>
            </a:extLst>
          </p:cNvPr>
          <p:cNvSpPr/>
          <p:nvPr/>
        </p:nvSpPr>
        <p:spPr>
          <a:xfrm>
            <a:off x="6789115" y="4088934"/>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62" name="Chữ thập 61">
            <a:extLst>
              <a:ext uri="{FF2B5EF4-FFF2-40B4-BE49-F238E27FC236}">
                <a16:creationId xmlns:a16="http://schemas.microsoft.com/office/drawing/2014/main" id="{E57EB774-A709-4F29-8954-B762C4125496}"/>
              </a:ext>
            </a:extLst>
          </p:cNvPr>
          <p:cNvSpPr/>
          <p:nvPr/>
        </p:nvSpPr>
        <p:spPr>
          <a:xfrm>
            <a:off x="8875900" y="2591448"/>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Tree>
    <p:extLst>
      <p:ext uri="{BB962C8B-B14F-4D97-AF65-F5344CB8AC3E}">
        <p14:creationId xmlns:p14="http://schemas.microsoft.com/office/powerpoint/2010/main" val="2525213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6" name="Tiêu đề 1">
            <a:extLst>
              <a:ext uri="{FF2B5EF4-FFF2-40B4-BE49-F238E27FC236}">
                <a16:creationId xmlns:a16="http://schemas.microsoft.com/office/drawing/2014/main" id="{19056188-8593-4330-B23C-B70E320D47B0}"/>
              </a:ext>
            </a:extLst>
          </p:cNvPr>
          <p:cNvSpPr txBox="1">
            <a:spLocks/>
          </p:cNvSpPr>
          <p:nvPr/>
        </p:nvSpPr>
        <p:spPr>
          <a:xfrm>
            <a:off x="457200" y="-1044575"/>
            <a:ext cx="10515600" cy="13255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Fourier Series</a:t>
            </a:r>
            <a:endParaRPr lang="en-US" dirty="0"/>
          </a:p>
        </p:txBody>
      </p:sp>
      <p:pic>
        <p:nvPicPr>
          <p:cNvPr id="9" name="Hình ảnh 8">
            <a:extLst>
              <a:ext uri="{FF2B5EF4-FFF2-40B4-BE49-F238E27FC236}">
                <a16:creationId xmlns:a16="http://schemas.microsoft.com/office/drawing/2014/main" id="{A56BC62F-C075-61C9-2DAA-903280153BDE}"/>
              </a:ext>
            </a:extLst>
          </p:cNvPr>
          <p:cNvPicPr>
            <a:picLocks noChangeAspect="1"/>
          </p:cNvPicPr>
          <p:nvPr/>
        </p:nvPicPr>
        <p:blipFill>
          <a:blip r:embed="rId3"/>
          <a:stretch>
            <a:fillRect/>
          </a:stretch>
        </p:blipFill>
        <p:spPr>
          <a:xfrm>
            <a:off x="451869" y="2156100"/>
            <a:ext cx="1589250" cy="1159452"/>
          </a:xfrm>
          <a:prstGeom prst="rect">
            <a:avLst/>
          </a:prstGeom>
          <a:ln w="28575">
            <a:solidFill>
              <a:schemeClr val="tx1"/>
            </a:solidFill>
          </a:ln>
        </p:spPr>
      </p:pic>
      <p:pic>
        <p:nvPicPr>
          <p:cNvPr id="10" name="Hình ảnh 9">
            <a:extLst>
              <a:ext uri="{FF2B5EF4-FFF2-40B4-BE49-F238E27FC236}">
                <a16:creationId xmlns:a16="http://schemas.microsoft.com/office/drawing/2014/main" id="{2C7F0B4B-9C3B-3833-BB9E-A1BD12164BC7}"/>
              </a:ext>
            </a:extLst>
          </p:cNvPr>
          <p:cNvPicPr>
            <a:picLocks noChangeAspect="1"/>
          </p:cNvPicPr>
          <p:nvPr/>
        </p:nvPicPr>
        <p:blipFill>
          <a:blip r:embed="rId4"/>
          <a:stretch>
            <a:fillRect/>
          </a:stretch>
        </p:blipFill>
        <p:spPr>
          <a:xfrm>
            <a:off x="2783376" y="2171010"/>
            <a:ext cx="1589250" cy="1159452"/>
          </a:xfrm>
          <a:prstGeom prst="rect">
            <a:avLst/>
          </a:prstGeom>
          <a:ln w="28575">
            <a:solidFill>
              <a:schemeClr val="tx1"/>
            </a:solidFill>
          </a:ln>
        </p:spPr>
      </p:pic>
      <p:pic>
        <p:nvPicPr>
          <p:cNvPr id="12" name="Hình ảnh 11">
            <a:extLst>
              <a:ext uri="{FF2B5EF4-FFF2-40B4-BE49-F238E27FC236}">
                <a16:creationId xmlns:a16="http://schemas.microsoft.com/office/drawing/2014/main" id="{FABE8C86-6BB2-1A9B-40C5-4183B6416E5C}"/>
              </a:ext>
            </a:extLst>
          </p:cNvPr>
          <p:cNvPicPr>
            <a:picLocks noChangeAspect="1"/>
          </p:cNvPicPr>
          <p:nvPr/>
        </p:nvPicPr>
        <p:blipFill>
          <a:blip r:embed="rId5"/>
          <a:stretch>
            <a:fillRect/>
          </a:stretch>
        </p:blipFill>
        <p:spPr>
          <a:xfrm>
            <a:off x="5052946" y="2143790"/>
            <a:ext cx="1589250" cy="1159453"/>
          </a:xfrm>
          <a:prstGeom prst="rect">
            <a:avLst/>
          </a:prstGeom>
          <a:ln w="28575">
            <a:solidFill>
              <a:schemeClr val="tx1"/>
            </a:solidFill>
          </a:ln>
        </p:spPr>
      </p:pic>
      <p:pic>
        <p:nvPicPr>
          <p:cNvPr id="13" name="Hình ảnh 12">
            <a:extLst>
              <a:ext uri="{FF2B5EF4-FFF2-40B4-BE49-F238E27FC236}">
                <a16:creationId xmlns:a16="http://schemas.microsoft.com/office/drawing/2014/main" id="{C5F12961-9335-29A3-0086-8916FD42F5D8}"/>
              </a:ext>
            </a:extLst>
          </p:cNvPr>
          <p:cNvPicPr>
            <a:picLocks noChangeAspect="1"/>
          </p:cNvPicPr>
          <p:nvPr/>
        </p:nvPicPr>
        <p:blipFill>
          <a:blip r:embed="rId6"/>
          <a:stretch>
            <a:fillRect/>
          </a:stretch>
        </p:blipFill>
        <p:spPr>
          <a:xfrm>
            <a:off x="7120176" y="2158163"/>
            <a:ext cx="1589250" cy="1159453"/>
          </a:xfrm>
          <a:prstGeom prst="rect">
            <a:avLst/>
          </a:prstGeom>
          <a:ln w="28575">
            <a:solidFill>
              <a:schemeClr val="tx1"/>
            </a:solidFill>
          </a:ln>
        </p:spPr>
      </p:pic>
      <p:pic>
        <p:nvPicPr>
          <p:cNvPr id="14" name="Hình ảnh 13">
            <a:extLst>
              <a:ext uri="{FF2B5EF4-FFF2-40B4-BE49-F238E27FC236}">
                <a16:creationId xmlns:a16="http://schemas.microsoft.com/office/drawing/2014/main" id="{61AC05D2-928C-3CE6-E25A-460BFB7E79ED}"/>
              </a:ext>
            </a:extLst>
          </p:cNvPr>
          <p:cNvPicPr>
            <a:picLocks noChangeAspect="1"/>
          </p:cNvPicPr>
          <p:nvPr/>
        </p:nvPicPr>
        <p:blipFill>
          <a:blip r:embed="rId7"/>
          <a:stretch>
            <a:fillRect/>
          </a:stretch>
        </p:blipFill>
        <p:spPr>
          <a:xfrm>
            <a:off x="7120176" y="3588581"/>
            <a:ext cx="1589250" cy="1159452"/>
          </a:xfrm>
          <a:prstGeom prst="rect">
            <a:avLst/>
          </a:prstGeom>
          <a:ln w="28575">
            <a:solidFill>
              <a:schemeClr val="tx1"/>
            </a:solidFill>
          </a:ln>
        </p:spPr>
      </p:pic>
      <p:pic>
        <p:nvPicPr>
          <p:cNvPr id="16" name="Hình ảnh 15">
            <a:extLst>
              <a:ext uri="{FF2B5EF4-FFF2-40B4-BE49-F238E27FC236}">
                <a16:creationId xmlns:a16="http://schemas.microsoft.com/office/drawing/2014/main" id="{0020232D-A4B5-8D4B-FB8B-2729686E696C}"/>
              </a:ext>
            </a:extLst>
          </p:cNvPr>
          <p:cNvPicPr>
            <a:picLocks noChangeAspect="1"/>
          </p:cNvPicPr>
          <p:nvPr/>
        </p:nvPicPr>
        <p:blipFill>
          <a:blip r:embed="rId8"/>
          <a:stretch>
            <a:fillRect/>
          </a:stretch>
        </p:blipFill>
        <p:spPr>
          <a:xfrm>
            <a:off x="5052946" y="3574208"/>
            <a:ext cx="1589250" cy="1159452"/>
          </a:xfrm>
          <a:prstGeom prst="rect">
            <a:avLst/>
          </a:prstGeom>
          <a:ln w="28575">
            <a:solidFill>
              <a:schemeClr val="tx1"/>
            </a:solidFill>
          </a:ln>
        </p:spPr>
      </p:pic>
      <p:pic>
        <p:nvPicPr>
          <p:cNvPr id="17" name="Hình ảnh 16">
            <a:extLst>
              <a:ext uri="{FF2B5EF4-FFF2-40B4-BE49-F238E27FC236}">
                <a16:creationId xmlns:a16="http://schemas.microsoft.com/office/drawing/2014/main" id="{F461E13C-D453-027C-5967-ED6217745EC2}"/>
              </a:ext>
            </a:extLst>
          </p:cNvPr>
          <p:cNvPicPr>
            <a:picLocks noChangeAspect="1"/>
          </p:cNvPicPr>
          <p:nvPr/>
        </p:nvPicPr>
        <p:blipFill>
          <a:blip r:embed="rId9"/>
          <a:stretch>
            <a:fillRect/>
          </a:stretch>
        </p:blipFill>
        <p:spPr>
          <a:xfrm>
            <a:off x="2783376" y="3520937"/>
            <a:ext cx="1589250" cy="1227100"/>
          </a:xfrm>
          <a:prstGeom prst="rect">
            <a:avLst/>
          </a:prstGeom>
          <a:ln w="28575">
            <a:solidFill>
              <a:schemeClr val="tx1"/>
            </a:solidFill>
          </a:ln>
        </p:spPr>
      </p:pic>
      <p:pic>
        <p:nvPicPr>
          <p:cNvPr id="18" name="Hình ảnh 17">
            <a:extLst>
              <a:ext uri="{FF2B5EF4-FFF2-40B4-BE49-F238E27FC236}">
                <a16:creationId xmlns:a16="http://schemas.microsoft.com/office/drawing/2014/main" id="{4C271EED-DADB-A12C-5191-E2F34AB6E05B}"/>
              </a:ext>
            </a:extLst>
          </p:cNvPr>
          <p:cNvPicPr>
            <a:picLocks noChangeAspect="1"/>
          </p:cNvPicPr>
          <p:nvPr/>
        </p:nvPicPr>
        <p:blipFill>
          <a:blip r:embed="rId10"/>
          <a:stretch>
            <a:fillRect/>
          </a:stretch>
        </p:blipFill>
        <p:spPr>
          <a:xfrm>
            <a:off x="451868" y="3574208"/>
            <a:ext cx="1589251" cy="1159452"/>
          </a:xfrm>
          <a:prstGeom prst="rect">
            <a:avLst/>
          </a:prstGeom>
          <a:ln w="28575">
            <a:solidFill>
              <a:schemeClr val="tx1"/>
            </a:solidFill>
          </a:ln>
        </p:spPr>
      </p:pic>
      <p:sp>
        <p:nvSpPr>
          <p:cNvPr id="3" name="Hình chữ nhật 2">
            <a:extLst>
              <a:ext uri="{FF2B5EF4-FFF2-40B4-BE49-F238E27FC236}">
                <a16:creationId xmlns:a16="http://schemas.microsoft.com/office/drawing/2014/main" id="{FC51D5AB-031A-FA25-69F9-819A6F9502ED}"/>
              </a:ext>
            </a:extLst>
          </p:cNvPr>
          <p:cNvSpPr/>
          <p:nvPr/>
        </p:nvSpPr>
        <p:spPr>
          <a:xfrm>
            <a:off x="451868" y="2143790"/>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 name="Hình chữ nhật 3">
            <a:extLst>
              <a:ext uri="{FF2B5EF4-FFF2-40B4-BE49-F238E27FC236}">
                <a16:creationId xmlns:a16="http://schemas.microsoft.com/office/drawing/2014/main" id="{4B1E6356-A30F-2093-34F5-5DC9790737DC}"/>
              </a:ext>
            </a:extLst>
          </p:cNvPr>
          <p:cNvSpPr/>
          <p:nvPr/>
        </p:nvSpPr>
        <p:spPr>
          <a:xfrm>
            <a:off x="2783376" y="2158166"/>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Hình chữ nhật 1">
            <a:extLst>
              <a:ext uri="{FF2B5EF4-FFF2-40B4-BE49-F238E27FC236}">
                <a16:creationId xmlns:a16="http://schemas.microsoft.com/office/drawing/2014/main" id="{29EDCBE9-DA2E-FAC3-C9CE-865F2DEE2963}"/>
              </a:ext>
            </a:extLst>
          </p:cNvPr>
          <p:cNvSpPr/>
          <p:nvPr/>
        </p:nvSpPr>
        <p:spPr>
          <a:xfrm>
            <a:off x="5052946" y="2137635"/>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 name="Hình chữ nhật 7">
            <a:extLst>
              <a:ext uri="{FF2B5EF4-FFF2-40B4-BE49-F238E27FC236}">
                <a16:creationId xmlns:a16="http://schemas.microsoft.com/office/drawing/2014/main" id="{5860B5D5-8553-FE6F-F716-B92BBD93D0B6}"/>
              </a:ext>
            </a:extLst>
          </p:cNvPr>
          <p:cNvSpPr/>
          <p:nvPr/>
        </p:nvSpPr>
        <p:spPr>
          <a:xfrm>
            <a:off x="7120176" y="2164318"/>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Hình chữ nhật 14">
            <a:extLst>
              <a:ext uri="{FF2B5EF4-FFF2-40B4-BE49-F238E27FC236}">
                <a16:creationId xmlns:a16="http://schemas.microsoft.com/office/drawing/2014/main" id="{C8EB1201-52C0-A951-7867-5DC6626D8C88}"/>
              </a:ext>
            </a:extLst>
          </p:cNvPr>
          <p:cNvSpPr/>
          <p:nvPr/>
        </p:nvSpPr>
        <p:spPr>
          <a:xfrm>
            <a:off x="434904" y="3561898"/>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pic>
        <p:nvPicPr>
          <p:cNvPr id="5" name="Hình ảnh 4">
            <a:extLst>
              <a:ext uri="{FF2B5EF4-FFF2-40B4-BE49-F238E27FC236}">
                <a16:creationId xmlns:a16="http://schemas.microsoft.com/office/drawing/2014/main" id="{AADE9CE3-EEBA-BFC8-4847-649A5A73F904}"/>
              </a:ext>
            </a:extLst>
          </p:cNvPr>
          <p:cNvPicPr>
            <a:picLocks noChangeAspect="1"/>
          </p:cNvPicPr>
          <p:nvPr/>
        </p:nvPicPr>
        <p:blipFill>
          <a:blip r:embed="rId11"/>
          <a:stretch>
            <a:fillRect/>
          </a:stretch>
        </p:blipFill>
        <p:spPr>
          <a:xfrm>
            <a:off x="822063" y="264581"/>
            <a:ext cx="1985230" cy="1563368"/>
          </a:xfrm>
          <a:prstGeom prst="rect">
            <a:avLst/>
          </a:prstGeom>
          <a:ln w="28575">
            <a:solidFill>
              <a:schemeClr val="tx1"/>
            </a:solidFill>
          </a:ln>
        </p:spPr>
      </p:pic>
      <p:sp>
        <p:nvSpPr>
          <p:cNvPr id="7" name="Hình chữ nhật 6">
            <a:extLst>
              <a:ext uri="{FF2B5EF4-FFF2-40B4-BE49-F238E27FC236}">
                <a16:creationId xmlns:a16="http://schemas.microsoft.com/office/drawing/2014/main" id="{60D002A7-1613-D5CA-BE3B-79988C810F47}"/>
              </a:ext>
            </a:extLst>
          </p:cNvPr>
          <p:cNvSpPr/>
          <p:nvPr/>
        </p:nvSpPr>
        <p:spPr>
          <a:xfrm>
            <a:off x="2783376" y="3481610"/>
            <a:ext cx="1593529" cy="1266423"/>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3" name="Hình chữ nhật 22">
            <a:extLst>
              <a:ext uri="{FF2B5EF4-FFF2-40B4-BE49-F238E27FC236}">
                <a16:creationId xmlns:a16="http://schemas.microsoft.com/office/drawing/2014/main" id="{C8EB1201-52C0-A951-7867-5DC6626D8C88}"/>
              </a:ext>
            </a:extLst>
          </p:cNvPr>
          <p:cNvSpPr/>
          <p:nvPr/>
        </p:nvSpPr>
        <p:spPr>
          <a:xfrm>
            <a:off x="5035651" y="3534230"/>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US"/>
          </a:p>
        </p:txBody>
      </p:sp>
      <p:sp>
        <p:nvSpPr>
          <p:cNvPr id="24" name="Hình chữ nhật 23">
            <a:extLst>
              <a:ext uri="{FF2B5EF4-FFF2-40B4-BE49-F238E27FC236}">
                <a16:creationId xmlns:a16="http://schemas.microsoft.com/office/drawing/2014/main" id="{A68B8B36-C1AD-2371-5166-D9074CD01D30}"/>
              </a:ext>
            </a:extLst>
          </p:cNvPr>
          <p:cNvSpPr/>
          <p:nvPr/>
        </p:nvSpPr>
        <p:spPr>
          <a:xfrm>
            <a:off x="7102881" y="3574024"/>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US"/>
          </a:p>
        </p:txBody>
      </p:sp>
      <p:pic>
        <p:nvPicPr>
          <p:cNvPr id="11" name="Hình ảnh 10">
            <a:extLst>
              <a:ext uri="{FF2B5EF4-FFF2-40B4-BE49-F238E27FC236}">
                <a16:creationId xmlns:a16="http://schemas.microsoft.com/office/drawing/2014/main" id="{183C640B-EFEF-2852-D931-37D2397B6418}"/>
              </a:ext>
            </a:extLst>
          </p:cNvPr>
          <p:cNvPicPr>
            <a:picLocks noChangeAspect="1"/>
          </p:cNvPicPr>
          <p:nvPr/>
        </p:nvPicPr>
        <p:blipFill>
          <a:blip r:embed="rId12"/>
          <a:stretch>
            <a:fillRect/>
          </a:stretch>
        </p:blipFill>
        <p:spPr>
          <a:xfrm>
            <a:off x="3755978" y="169980"/>
            <a:ext cx="2137952" cy="1752570"/>
          </a:xfrm>
          <a:prstGeom prst="rect">
            <a:avLst/>
          </a:prstGeom>
          <a:ln w="28575">
            <a:solidFill>
              <a:schemeClr val="tx1"/>
            </a:solidFill>
          </a:ln>
        </p:spPr>
      </p:pic>
      <p:pic>
        <p:nvPicPr>
          <p:cNvPr id="25" name="Hình ảnh 24">
            <a:extLst>
              <a:ext uri="{FF2B5EF4-FFF2-40B4-BE49-F238E27FC236}">
                <a16:creationId xmlns:a16="http://schemas.microsoft.com/office/drawing/2014/main" id="{734C2368-FFA9-487B-0359-F49C379C545E}"/>
              </a:ext>
            </a:extLst>
          </p:cNvPr>
          <p:cNvPicPr>
            <a:picLocks noChangeAspect="1"/>
          </p:cNvPicPr>
          <p:nvPr/>
        </p:nvPicPr>
        <p:blipFill>
          <a:blip r:embed="rId13"/>
          <a:stretch>
            <a:fillRect/>
          </a:stretch>
        </p:blipFill>
        <p:spPr>
          <a:xfrm>
            <a:off x="6184900" y="169981"/>
            <a:ext cx="2137953" cy="1765038"/>
          </a:xfrm>
          <a:prstGeom prst="rect">
            <a:avLst/>
          </a:prstGeom>
          <a:ln w="28575">
            <a:solidFill>
              <a:schemeClr val="tx1"/>
            </a:solidFill>
          </a:ln>
        </p:spPr>
      </p:pic>
      <p:sp>
        <p:nvSpPr>
          <p:cNvPr id="26" name="Mũi tên: Phải 25">
            <a:extLst>
              <a:ext uri="{FF2B5EF4-FFF2-40B4-BE49-F238E27FC236}">
                <a16:creationId xmlns:a16="http://schemas.microsoft.com/office/drawing/2014/main" id="{D48D81D6-471B-2F89-5427-8EC67B863E9F}"/>
              </a:ext>
            </a:extLst>
          </p:cNvPr>
          <p:cNvSpPr/>
          <p:nvPr/>
        </p:nvSpPr>
        <p:spPr>
          <a:xfrm>
            <a:off x="3028318" y="877527"/>
            <a:ext cx="537753" cy="355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hữ thập 26">
            <a:extLst>
              <a:ext uri="{FF2B5EF4-FFF2-40B4-BE49-F238E27FC236}">
                <a16:creationId xmlns:a16="http://schemas.microsoft.com/office/drawing/2014/main" id="{3C1E164B-9034-7293-79CA-06A797E20032}"/>
              </a:ext>
            </a:extLst>
          </p:cNvPr>
          <p:cNvSpPr/>
          <p:nvPr/>
        </p:nvSpPr>
        <p:spPr>
          <a:xfrm>
            <a:off x="2327788" y="2571750"/>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hữ thập 27">
            <a:extLst>
              <a:ext uri="{FF2B5EF4-FFF2-40B4-BE49-F238E27FC236}">
                <a16:creationId xmlns:a16="http://schemas.microsoft.com/office/drawing/2014/main" id="{8F5585E8-4AE9-F1F7-C008-661AD4ACDBDA}"/>
              </a:ext>
            </a:extLst>
          </p:cNvPr>
          <p:cNvSpPr/>
          <p:nvPr/>
        </p:nvSpPr>
        <p:spPr>
          <a:xfrm>
            <a:off x="2327788" y="4088934"/>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hữ thập 28">
            <a:extLst>
              <a:ext uri="{FF2B5EF4-FFF2-40B4-BE49-F238E27FC236}">
                <a16:creationId xmlns:a16="http://schemas.microsoft.com/office/drawing/2014/main" id="{8976C9E7-4DAE-5613-98E0-F1A33972D2B8}"/>
              </a:ext>
            </a:extLst>
          </p:cNvPr>
          <p:cNvSpPr/>
          <p:nvPr/>
        </p:nvSpPr>
        <p:spPr>
          <a:xfrm>
            <a:off x="4661579" y="2573869"/>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hữ thập 29">
            <a:extLst>
              <a:ext uri="{FF2B5EF4-FFF2-40B4-BE49-F238E27FC236}">
                <a16:creationId xmlns:a16="http://schemas.microsoft.com/office/drawing/2014/main" id="{623E20CF-2CA8-1ED6-4D1F-5AEAACCE5AC3}"/>
              </a:ext>
            </a:extLst>
          </p:cNvPr>
          <p:cNvSpPr/>
          <p:nvPr/>
        </p:nvSpPr>
        <p:spPr>
          <a:xfrm>
            <a:off x="4661579" y="4091053"/>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hữ thập 30">
            <a:extLst>
              <a:ext uri="{FF2B5EF4-FFF2-40B4-BE49-F238E27FC236}">
                <a16:creationId xmlns:a16="http://schemas.microsoft.com/office/drawing/2014/main" id="{3C1E164B-9034-7293-79CA-06A797E20032}"/>
              </a:ext>
            </a:extLst>
          </p:cNvPr>
          <p:cNvSpPr/>
          <p:nvPr/>
        </p:nvSpPr>
        <p:spPr>
          <a:xfrm>
            <a:off x="6789115" y="2571750"/>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32" name="Chữ thập 31">
            <a:extLst>
              <a:ext uri="{FF2B5EF4-FFF2-40B4-BE49-F238E27FC236}">
                <a16:creationId xmlns:a16="http://schemas.microsoft.com/office/drawing/2014/main" id="{8F5585E8-4AE9-F1F7-C008-661AD4ACDBDA}"/>
              </a:ext>
            </a:extLst>
          </p:cNvPr>
          <p:cNvSpPr/>
          <p:nvPr/>
        </p:nvSpPr>
        <p:spPr>
          <a:xfrm>
            <a:off x="6789115" y="4088934"/>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33" name="Chữ thập 32">
            <a:extLst>
              <a:ext uri="{FF2B5EF4-FFF2-40B4-BE49-F238E27FC236}">
                <a16:creationId xmlns:a16="http://schemas.microsoft.com/office/drawing/2014/main" id="{75DF65F8-03B8-539F-D5C1-E55BFD4FAB22}"/>
              </a:ext>
            </a:extLst>
          </p:cNvPr>
          <p:cNvSpPr/>
          <p:nvPr/>
        </p:nvSpPr>
        <p:spPr>
          <a:xfrm>
            <a:off x="8875900" y="2591448"/>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Tree>
    <p:extLst>
      <p:ext uri="{BB962C8B-B14F-4D97-AF65-F5344CB8AC3E}">
        <p14:creationId xmlns:p14="http://schemas.microsoft.com/office/powerpoint/2010/main" val="50052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6" name="Tiêu đề 1">
            <a:extLst>
              <a:ext uri="{FF2B5EF4-FFF2-40B4-BE49-F238E27FC236}">
                <a16:creationId xmlns:a16="http://schemas.microsoft.com/office/drawing/2014/main" id="{19056188-8593-4330-B23C-B70E320D47B0}"/>
              </a:ext>
            </a:extLst>
          </p:cNvPr>
          <p:cNvSpPr txBox="1">
            <a:spLocks/>
          </p:cNvSpPr>
          <p:nvPr/>
        </p:nvSpPr>
        <p:spPr>
          <a:xfrm>
            <a:off x="457200" y="-1044575"/>
            <a:ext cx="10515600" cy="13255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Fourier Series</a:t>
            </a:r>
            <a:endParaRPr lang="en-US" dirty="0"/>
          </a:p>
        </p:txBody>
      </p:sp>
      <p:pic>
        <p:nvPicPr>
          <p:cNvPr id="9" name="Hình ảnh 8">
            <a:extLst>
              <a:ext uri="{FF2B5EF4-FFF2-40B4-BE49-F238E27FC236}">
                <a16:creationId xmlns:a16="http://schemas.microsoft.com/office/drawing/2014/main" id="{A56BC62F-C075-61C9-2DAA-903280153BDE}"/>
              </a:ext>
            </a:extLst>
          </p:cNvPr>
          <p:cNvPicPr>
            <a:picLocks noChangeAspect="1"/>
          </p:cNvPicPr>
          <p:nvPr/>
        </p:nvPicPr>
        <p:blipFill>
          <a:blip r:embed="rId3"/>
          <a:stretch>
            <a:fillRect/>
          </a:stretch>
        </p:blipFill>
        <p:spPr>
          <a:xfrm>
            <a:off x="451869" y="2156100"/>
            <a:ext cx="1589250" cy="1159452"/>
          </a:xfrm>
          <a:prstGeom prst="rect">
            <a:avLst/>
          </a:prstGeom>
          <a:ln w="28575">
            <a:solidFill>
              <a:schemeClr val="tx1"/>
            </a:solidFill>
          </a:ln>
        </p:spPr>
      </p:pic>
      <p:pic>
        <p:nvPicPr>
          <p:cNvPr id="10" name="Hình ảnh 9">
            <a:extLst>
              <a:ext uri="{FF2B5EF4-FFF2-40B4-BE49-F238E27FC236}">
                <a16:creationId xmlns:a16="http://schemas.microsoft.com/office/drawing/2014/main" id="{2C7F0B4B-9C3B-3833-BB9E-A1BD12164BC7}"/>
              </a:ext>
            </a:extLst>
          </p:cNvPr>
          <p:cNvPicPr>
            <a:picLocks noChangeAspect="1"/>
          </p:cNvPicPr>
          <p:nvPr/>
        </p:nvPicPr>
        <p:blipFill>
          <a:blip r:embed="rId4"/>
          <a:stretch>
            <a:fillRect/>
          </a:stretch>
        </p:blipFill>
        <p:spPr>
          <a:xfrm>
            <a:off x="2783376" y="2171010"/>
            <a:ext cx="1589250" cy="1159452"/>
          </a:xfrm>
          <a:prstGeom prst="rect">
            <a:avLst/>
          </a:prstGeom>
          <a:ln w="28575">
            <a:solidFill>
              <a:schemeClr val="tx1"/>
            </a:solidFill>
          </a:ln>
        </p:spPr>
      </p:pic>
      <p:pic>
        <p:nvPicPr>
          <p:cNvPr id="12" name="Hình ảnh 11">
            <a:extLst>
              <a:ext uri="{FF2B5EF4-FFF2-40B4-BE49-F238E27FC236}">
                <a16:creationId xmlns:a16="http://schemas.microsoft.com/office/drawing/2014/main" id="{FABE8C86-6BB2-1A9B-40C5-4183B6416E5C}"/>
              </a:ext>
            </a:extLst>
          </p:cNvPr>
          <p:cNvPicPr>
            <a:picLocks noChangeAspect="1"/>
          </p:cNvPicPr>
          <p:nvPr/>
        </p:nvPicPr>
        <p:blipFill>
          <a:blip r:embed="rId5"/>
          <a:stretch>
            <a:fillRect/>
          </a:stretch>
        </p:blipFill>
        <p:spPr>
          <a:xfrm>
            <a:off x="5052946" y="2143790"/>
            <a:ext cx="1589250" cy="1159453"/>
          </a:xfrm>
          <a:prstGeom prst="rect">
            <a:avLst/>
          </a:prstGeom>
          <a:ln w="28575">
            <a:solidFill>
              <a:schemeClr val="tx1"/>
            </a:solidFill>
          </a:ln>
        </p:spPr>
      </p:pic>
      <p:pic>
        <p:nvPicPr>
          <p:cNvPr id="13" name="Hình ảnh 12">
            <a:extLst>
              <a:ext uri="{FF2B5EF4-FFF2-40B4-BE49-F238E27FC236}">
                <a16:creationId xmlns:a16="http://schemas.microsoft.com/office/drawing/2014/main" id="{C5F12961-9335-29A3-0086-8916FD42F5D8}"/>
              </a:ext>
            </a:extLst>
          </p:cNvPr>
          <p:cNvPicPr>
            <a:picLocks noChangeAspect="1"/>
          </p:cNvPicPr>
          <p:nvPr/>
        </p:nvPicPr>
        <p:blipFill>
          <a:blip r:embed="rId6"/>
          <a:stretch>
            <a:fillRect/>
          </a:stretch>
        </p:blipFill>
        <p:spPr>
          <a:xfrm>
            <a:off x="7120176" y="2158163"/>
            <a:ext cx="1589250" cy="1159453"/>
          </a:xfrm>
          <a:prstGeom prst="rect">
            <a:avLst/>
          </a:prstGeom>
          <a:ln w="28575">
            <a:solidFill>
              <a:schemeClr val="tx1"/>
            </a:solidFill>
          </a:ln>
        </p:spPr>
      </p:pic>
      <p:pic>
        <p:nvPicPr>
          <p:cNvPr id="14" name="Hình ảnh 13">
            <a:extLst>
              <a:ext uri="{FF2B5EF4-FFF2-40B4-BE49-F238E27FC236}">
                <a16:creationId xmlns:a16="http://schemas.microsoft.com/office/drawing/2014/main" id="{61AC05D2-928C-3CE6-E25A-460BFB7E79ED}"/>
              </a:ext>
            </a:extLst>
          </p:cNvPr>
          <p:cNvPicPr>
            <a:picLocks noChangeAspect="1"/>
          </p:cNvPicPr>
          <p:nvPr/>
        </p:nvPicPr>
        <p:blipFill>
          <a:blip r:embed="rId7"/>
          <a:stretch>
            <a:fillRect/>
          </a:stretch>
        </p:blipFill>
        <p:spPr>
          <a:xfrm>
            <a:off x="7120176" y="3588581"/>
            <a:ext cx="1589250" cy="1159452"/>
          </a:xfrm>
          <a:prstGeom prst="rect">
            <a:avLst/>
          </a:prstGeom>
          <a:ln w="28575">
            <a:solidFill>
              <a:schemeClr val="tx1"/>
            </a:solidFill>
          </a:ln>
        </p:spPr>
      </p:pic>
      <p:pic>
        <p:nvPicPr>
          <p:cNvPr id="16" name="Hình ảnh 15">
            <a:extLst>
              <a:ext uri="{FF2B5EF4-FFF2-40B4-BE49-F238E27FC236}">
                <a16:creationId xmlns:a16="http://schemas.microsoft.com/office/drawing/2014/main" id="{0020232D-A4B5-8D4B-FB8B-2729686E696C}"/>
              </a:ext>
            </a:extLst>
          </p:cNvPr>
          <p:cNvPicPr>
            <a:picLocks noChangeAspect="1"/>
          </p:cNvPicPr>
          <p:nvPr/>
        </p:nvPicPr>
        <p:blipFill>
          <a:blip r:embed="rId8"/>
          <a:stretch>
            <a:fillRect/>
          </a:stretch>
        </p:blipFill>
        <p:spPr>
          <a:xfrm>
            <a:off x="5052946" y="3574208"/>
            <a:ext cx="1589250" cy="1159452"/>
          </a:xfrm>
          <a:prstGeom prst="rect">
            <a:avLst/>
          </a:prstGeom>
          <a:ln w="28575">
            <a:solidFill>
              <a:schemeClr val="tx1"/>
            </a:solidFill>
          </a:ln>
        </p:spPr>
      </p:pic>
      <p:pic>
        <p:nvPicPr>
          <p:cNvPr id="17" name="Hình ảnh 16">
            <a:extLst>
              <a:ext uri="{FF2B5EF4-FFF2-40B4-BE49-F238E27FC236}">
                <a16:creationId xmlns:a16="http://schemas.microsoft.com/office/drawing/2014/main" id="{F461E13C-D453-027C-5967-ED6217745EC2}"/>
              </a:ext>
            </a:extLst>
          </p:cNvPr>
          <p:cNvPicPr>
            <a:picLocks noChangeAspect="1"/>
          </p:cNvPicPr>
          <p:nvPr/>
        </p:nvPicPr>
        <p:blipFill>
          <a:blip r:embed="rId9"/>
          <a:stretch>
            <a:fillRect/>
          </a:stretch>
        </p:blipFill>
        <p:spPr>
          <a:xfrm>
            <a:off x="2783376" y="3520937"/>
            <a:ext cx="1589250" cy="1227100"/>
          </a:xfrm>
          <a:prstGeom prst="rect">
            <a:avLst/>
          </a:prstGeom>
          <a:ln w="28575">
            <a:solidFill>
              <a:schemeClr val="tx1"/>
            </a:solidFill>
          </a:ln>
        </p:spPr>
      </p:pic>
      <p:pic>
        <p:nvPicPr>
          <p:cNvPr id="18" name="Hình ảnh 17">
            <a:extLst>
              <a:ext uri="{FF2B5EF4-FFF2-40B4-BE49-F238E27FC236}">
                <a16:creationId xmlns:a16="http://schemas.microsoft.com/office/drawing/2014/main" id="{4C271EED-DADB-A12C-5191-E2F34AB6E05B}"/>
              </a:ext>
            </a:extLst>
          </p:cNvPr>
          <p:cNvPicPr>
            <a:picLocks noChangeAspect="1"/>
          </p:cNvPicPr>
          <p:nvPr/>
        </p:nvPicPr>
        <p:blipFill>
          <a:blip r:embed="rId10"/>
          <a:stretch>
            <a:fillRect/>
          </a:stretch>
        </p:blipFill>
        <p:spPr>
          <a:xfrm>
            <a:off x="451868" y="3574208"/>
            <a:ext cx="1589251" cy="1159452"/>
          </a:xfrm>
          <a:prstGeom prst="rect">
            <a:avLst/>
          </a:prstGeom>
          <a:ln w="28575">
            <a:solidFill>
              <a:schemeClr val="tx1"/>
            </a:solidFill>
          </a:ln>
        </p:spPr>
      </p:pic>
      <p:sp>
        <p:nvSpPr>
          <p:cNvPr id="3" name="Hình chữ nhật 2">
            <a:extLst>
              <a:ext uri="{FF2B5EF4-FFF2-40B4-BE49-F238E27FC236}">
                <a16:creationId xmlns:a16="http://schemas.microsoft.com/office/drawing/2014/main" id="{FC51D5AB-031A-FA25-69F9-819A6F9502ED}"/>
              </a:ext>
            </a:extLst>
          </p:cNvPr>
          <p:cNvSpPr/>
          <p:nvPr/>
        </p:nvSpPr>
        <p:spPr>
          <a:xfrm>
            <a:off x="451868" y="2143790"/>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 name="Hình chữ nhật 3">
            <a:extLst>
              <a:ext uri="{FF2B5EF4-FFF2-40B4-BE49-F238E27FC236}">
                <a16:creationId xmlns:a16="http://schemas.microsoft.com/office/drawing/2014/main" id="{4B1E6356-A30F-2093-34F5-5DC9790737DC}"/>
              </a:ext>
            </a:extLst>
          </p:cNvPr>
          <p:cNvSpPr/>
          <p:nvPr/>
        </p:nvSpPr>
        <p:spPr>
          <a:xfrm>
            <a:off x="2783376" y="2158166"/>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Hình chữ nhật 1">
            <a:extLst>
              <a:ext uri="{FF2B5EF4-FFF2-40B4-BE49-F238E27FC236}">
                <a16:creationId xmlns:a16="http://schemas.microsoft.com/office/drawing/2014/main" id="{29EDCBE9-DA2E-FAC3-C9CE-865F2DEE2963}"/>
              </a:ext>
            </a:extLst>
          </p:cNvPr>
          <p:cNvSpPr/>
          <p:nvPr/>
        </p:nvSpPr>
        <p:spPr>
          <a:xfrm>
            <a:off x="5052946" y="2137635"/>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 name="Hình chữ nhật 7">
            <a:extLst>
              <a:ext uri="{FF2B5EF4-FFF2-40B4-BE49-F238E27FC236}">
                <a16:creationId xmlns:a16="http://schemas.microsoft.com/office/drawing/2014/main" id="{5860B5D5-8553-FE6F-F716-B92BBD93D0B6}"/>
              </a:ext>
            </a:extLst>
          </p:cNvPr>
          <p:cNvSpPr/>
          <p:nvPr/>
        </p:nvSpPr>
        <p:spPr>
          <a:xfrm>
            <a:off x="7120176" y="2164318"/>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Hình chữ nhật 14">
            <a:extLst>
              <a:ext uri="{FF2B5EF4-FFF2-40B4-BE49-F238E27FC236}">
                <a16:creationId xmlns:a16="http://schemas.microsoft.com/office/drawing/2014/main" id="{C8EB1201-52C0-A951-7867-5DC6626D8C88}"/>
              </a:ext>
            </a:extLst>
          </p:cNvPr>
          <p:cNvSpPr/>
          <p:nvPr/>
        </p:nvSpPr>
        <p:spPr>
          <a:xfrm>
            <a:off x="434904" y="3561898"/>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pic>
        <p:nvPicPr>
          <p:cNvPr id="5" name="Hình ảnh 4">
            <a:extLst>
              <a:ext uri="{FF2B5EF4-FFF2-40B4-BE49-F238E27FC236}">
                <a16:creationId xmlns:a16="http://schemas.microsoft.com/office/drawing/2014/main" id="{AADE9CE3-EEBA-BFC8-4847-649A5A73F904}"/>
              </a:ext>
            </a:extLst>
          </p:cNvPr>
          <p:cNvPicPr>
            <a:picLocks noChangeAspect="1"/>
          </p:cNvPicPr>
          <p:nvPr/>
        </p:nvPicPr>
        <p:blipFill>
          <a:blip r:embed="rId11"/>
          <a:stretch>
            <a:fillRect/>
          </a:stretch>
        </p:blipFill>
        <p:spPr>
          <a:xfrm>
            <a:off x="822063" y="264581"/>
            <a:ext cx="1985230" cy="1563368"/>
          </a:xfrm>
          <a:prstGeom prst="rect">
            <a:avLst/>
          </a:prstGeom>
          <a:ln w="28575">
            <a:solidFill>
              <a:schemeClr val="tx1"/>
            </a:solidFill>
          </a:ln>
        </p:spPr>
      </p:pic>
      <p:sp>
        <p:nvSpPr>
          <p:cNvPr id="7" name="Hình chữ nhật 6">
            <a:extLst>
              <a:ext uri="{FF2B5EF4-FFF2-40B4-BE49-F238E27FC236}">
                <a16:creationId xmlns:a16="http://schemas.microsoft.com/office/drawing/2014/main" id="{60D002A7-1613-D5CA-BE3B-79988C810F47}"/>
              </a:ext>
            </a:extLst>
          </p:cNvPr>
          <p:cNvSpPr/>
          <p:nvPr/>
        </p:nvSpPr>
        <p:spPr>
          <a:xfrm>
            <a:off x="2783376" y="3481610"/>
            <a:ext cx="1593529" cy="1266423"/>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3" name="Hình chữ nhật 22">
            <a:extLst>
              <a:ext uri="{FF2B5EF4-FFF2-40B4-BE49-F238E27FC236}">
                <a16:creationId xmlns:a16="http://schemas.microsoft.com/office/drawing/2014/main" id="{C8EB1201-52C0-A951-7867-5DC6626D8C88}"/>
              </a:ext>
            </a:extLst>
          </p:cNvPr>
          <p:cNvSpPr/>
          <p:nvPr/>
        </p:nvSpPr>
        <p:spPr>
          <a:xfrm>
            <a:off x="5035651" y="3534230"/>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US"/>
          </a:p>
        </p:txBody>
      </p:sp>
      <p:sp>
        <p:nvSpPr>
          <p:cNvPr id="24" name="Hình chữ nhật 23">
            <a:extLst>
              <a:ext uri="{FF2B5EF4-FFF2-40B4-BE49-F238E27FC236}">
                <a16:creationId xmlns:a16="http://schemas.microsoft.com/office/drawing/2014/main" id="{A68B8B36-C1AD-2371-5166-D9074CD01D30}"/>
              </a:ext>
            </a:extLst>
          </p:cNvPr>
          <p:cNvSpPr/>
          <p:nvPr/>
        </p:nvSpPr>
        <p:spPr>
          <a:xfrm>
            <a:off x="7102881" y="3574024"/>
            <a:ext cx="1589250" cy="1171762"/>
          </a:xfrm>
          <a:prstGeom prst="rect">
            <a:avLst/>
          </a:prstGeom>
          <a:solidFill>
            <a:schemeClr val="accent1">
              <a:alpha val="50000"/>
            </a:schemeClr>
          </a:solidFill>
          <a:effectLst>
            <a:outerShdw blurRad="40000" dist="20000" dir="5400000" rotWithShape="0">
              <a:srgbClr val="000000">
                <a:alpha val="43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US"/>
          </a:p>
        </p:txBody>
      </p:sp>
      <p:pic>
        <p:nvPicPr>
          <p:cNvPr id="11" name="Hình ảnh 10">
            <a:extLst>
              <a:ext uri="{FF2B5EF4-FFF2-40B4-BE49-F238E27FC236}">
                <a16:creationId xmlns:a16="http://schemas.microsoft.com/office/drawing/2014/main" id="{183C640B-EFEF-2852-D931-37D2397B6418}"/>
              </a:ext>
            </a:extLst>
          </p:cNvPr>
          <p:cNvPicPr>
            <a:picLocks noChangeAspect="1"/>
          </p:cNvPicPr>
          <p:nvPr/>
        </p:nvPicPr>
        <p:blipFill>
          <a:blip r:embed="rId12"/>
          <a:stretch>
            <a:fillRect/>
          </a:stretch>
        </p:blipFill>
        <p:spPr>
          <a:xfrm>
            <a:off x="3755978" y="169980"/>
            <a:ext cx="2137952" cy="1752570"/>
          </a:xfrm>
          <a:prstGeom prst="rect">
            <a:avLst/>
          </a:prstGeom>
          <a:ln w="28575">
            <a:solidFill>
              <a:schemeClr val="tx1"/>
            </a:solidFill>
          </a:ln>
        </p:spPr>
      </p:pic>
      <p:pic>
        <p:nvPicPr>
          <p:cNvPr id="25" name="Hình ảnh 24">
            <a:extLst>
              <a:ext uri="{FF2B5EF4-FFF2-40B4-BE49-F238E27FC236}">
                <a16:creationId xmlns:a16="http://schemas.microsoft.com/office/drawing/2014/main" id="{734C2368-FFA9-487B-0359-F49C379C545E}"/>
              </a:ext>
            </a:extLst>
          </p:cNvPr>
          <p:cNvPicPr>
            <a:picLocks noChangeAspect="1"/>
          </p:cNvPicPr>
          <p:nvPr/>
        </p:nvPicPr>
        <p:blipFill>
          <a:blip r:embed="rId13"/>
          <a:stretch>
            <a:fillRect/>
          </a:stretch>
        </p:blipFill>
        <p:spPr>
          <a:xfrm>
            <a:off x="6184900" y="169981"/>
            <a:ext cx="2137953" cy="1765038"/>
          </a:xfrm>
          <a:prstGeom prst="rect">
            <a:avLst/>
          </a:prstGeom>
          <a:ln w="28575">
            <a:solidFill>
              <a:schemeClr val="tx1"/>
            </a:solidFill>
          </a:ln>
        </p:spPr>
      </p:pic>
      <p:sp>
        <p:nvSpPr>
          <p:cNvPr id="26" name="Mũi tên: Phải 25">
            <a:extLst>
              <a:ext uri="{FF2B5EF4-FFF2-40B4-BE49-F238E27FC236}">
                <a16:creationId xmlns:a16="http://schemas.microsoft.com/office/drawing/2014/main" id="{D48D81D6-471B-2F89-5427-8EC67B863E9F}"/>
              </a:ext>
            </a:extLst>
          </p:cNvPr>
          <p:cNvSpPr/>
          <p:nvPr/>
        </p:nvSpPr>
        <p:spPr>
          <a:xfrm>
            <a:off x="3028318" y="877527"/>
            <a:ext cx="537753" cy="355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hữ thập 26">
            <a:extLst>
              <a:ext uri="{FF2B5EF4-FFF2-40B4-BE49-F238E27FC236}">
                <a16:creationId xmlns:a16="http://schemas.microsoft.com/office/drawing/2014/main" id="{3C1E164B-9034-7293-79CA-06A797E20032}"/>
              </a:ext>
            </a:extLst>
          </p:cNvPr>
          <p:cNvSpPr/>
          <p:nvPr/>
        </p:nvSpPr>
        <p:spPr>
          <a:xfrm>
            <a:off x="2327788" y="2571750"/>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hữ thập 27">
            <a:extLst>
              <a:ext uri="{FF2B5EF4-FFF2-40B4-BE49-F238E27FC236}">
                <a16:creationId xmlns:a16="http://schemas.microsoft.com/office/drawing/2014/main" id="{8F5585E8-4AE9-F1F7-C008-661AD4ACDBDA}"/>
              </a:ext>
            </a:extLst>
          </p:cNvPr>
          <p:cNvSpPr/>
          <p:nvPr/>
        </p:nvSpPr>
        <p:spPr>
          <a:xfrm>
            <a:off x="2327788" y="4088934"/>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hữ thập 28">
            <a:extLst>
              <a:ext uri="{FF2B5EF4-FFF2-40B4-BE49-F238E27FC236}">
                <a16:creationId xmlns:a16="http://schemas.microsoft.com/office/drawing/2014/main" id="{8976C9E7-4DAE-5613-98E0-F1A33972D2B8}"/>
              </a:ext>
            </a:extLst>
          </p:cNvPr>
          <p:cNvSpPr/>
          <p:nvPr/>
        </p:nvSpPr>
        <p:spPr>
          <a:xfrm>
            <a:off x="4661579" y="2573869"/>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hữ thập 29">
            <a:extLst>
              <a:ext uri="{FF2B5EF4-FFF2-40B4-BE49-F238E27FC236}">
                <a16:creationId xmlns:a16="http://schemas.microsoft.com/office/drawing/2014/main" id="{623E20CF-2CA8-1ED6-4D1F-5AEAACCE5AC3}"/>
              </a:ext>
            </a:extLst>
          </p:cNvPr>
          <p:cNvSpPr/>
          <p:nvPr/>
        </p:nvSpPr>
        <p:spPr>
          <a:xfrm>
            <a:off x="4661579" y="4091053"/>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hữ thập 30">
            <a:extLst>
              <a:ext uri="{FF2B5EF4-FFF2-40B4-BE49-F238E27FC236}">
                <a16:creationId xmlns:a16="http://schemas.microsoft.com/office/drawing/2014/main" id="{3C1E164B-9034-7293-79CA-06A797E20032}"/>
              </a:ext>
            </a:extLst>
          </p:cNvPr>
          <p:cNvSpPr/>
          <p:nvPr/>
        </p:nvSpPr>
        <p:spPr>
          <a:xfrm>
            <a:off x="6789115" y="2571750"/>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32" name="Chữ thập 31">
            <a:extLst>
              <a:ext uri="{FF2B5EF4-FFF2-40B4-BE49-F238E27FC236}">
                <a16:creationId xmlns:a16="http://schemas.microsoft.com/office/drawing/2014/main" id="{8F5585E8-4AE9-F1F7-C008-661AD4ACDBDA}"/>
              </a:ext>
            </a:extLst>
          </p:cNvPr>
          <p:cNvSpPr/>
          <p:nvPr/>
        </p:nvSpPr>
        <p:spPr>
          <a:xfrm>
            <a:off x="6789115" y="4088934"/>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33" name="Chữ thập 32">
            <a:extLst>
              <a:ext uri="{FF2B5EF4-FFF2-40B4-BE49-F238E27FC236}">
                <a16:creationId xmlns:a16="http://schemas.microsoft.com/office/drawing/2014/main" id="{75DF65F8-03B8-539F-D5C1-E55BFD4FAB22}"/>
              </a:ext>
            </a:extLst>
          </p:cNvPr>
          <p:cNvSpPr/>
          <p:nvPr/>
        </p:nvSpPr>
        <p:spPr>
          <a:xfrm>
            <a:off x="8875900" y="2591448"/>
            <a:ext cx="164587" cy="158751"/>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cxnSp>
        <p:nvCxnSpPr>
          <p:cNvPr id="20" name="Đường kết nối Mũi tên Thẳng 19">
            <a:extLst>
              <a:ext uri="{FF2B5EF4-FFF2-40B4-BE49-F238E27FC236}">
                <a16:creationId xmlns:a16="http://schemas.microsoft.com/office/drawing/2014/main" id="{2881F7CF-4041-98EC-4C54-BAE56D221651}"/>
              </a:ext>
            </a:extLst>
          </p:cNvPr>
          <p:cNvCxnSpPr>
            <a:cxnSpLocks/>
            <a:endCxn id="2" idx="0"/>
          </p:cNvCxnSpPr>
          <p:nvPr/>
        </p:nvCxnSpPr>
        <p:spPr>
          <a:xfrm flipH="1">
            <a:off x="5847571" y="877527"/>
            <a:ext cx="794625" cy="1260108"/>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Đường kết nối Mũi tên Thẳng 21">
            <a:extLst>
              <a:ext uri="{FF2B5EF4-FFF2-40B4-BE49-F238E27FC236}">
                <a16:creationId xmlns:a16="http://schemas.microsoft.com/office/drawing/2014/main" id="{3B6C1F18-5041-44E5-37FB-8FFE8AAC2B67}"/>
              </a:ext>
            </a:extLst>
          </p:cNvPr>
          <p:cNvCxnSpPr>
            <a:cxnSpLocks/>
            <a:endCxn id="8" idx="0"/>
          </p:cNvCxnSpPr>
          <p:nvPr/>
        </p:nvCxnSpPr>
        <p:spPr>
          <a:xfrm>
            <a:off x="6789115" y="1569292"/>
            <a:ext cx="1125686" cy="59502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59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4"/>
          <p:cNvSpPr txBox="1"/>
          <p:nvPr/>
        </p:nvSpPr>
        <p:spPr>
          <a:xfrm>
            <a:off x="800101" y="350045"/>
            <a:ext cx="321113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dirty="0">
                <a:solidFill>
                  <a:srgbClr val="000000"/>
                </a:solidFill>
                <a:latin typeface="Times New Roman"/>
                <a:ea typeface="Times New Roman"/>
                <a:cs typeface="Times New Roman"/>
                <a:sym typeface="Times New Roman"/>
              </a:rPr>
              <a:t>Deepfake </a:t>
            </a:r>
            <a:r>
              <a:rPr lang="en-US" sz="3600" b="1" i="0" u="none" strike="noStrike" cap="none" dirty="0" err="1">
                <a:solidFill>
                  <a:srgbClr val="000000"/>
                </a:solidFill>
                <a:latin typeface="Times New Roman"/>
                <a:ea typeface="Times New Roman"/>
                <a:cs typeface="Times New Roman"/>
                <a:sym typeface="Times New Roman"/>
              </a:rPr>
              <a:t>là</a:t>
            </a:r>
            <a:r>
              <a:rPr lang="en-US" sz="3600" b="1" i="0" u="none" strike="noStrike" cap="none" dirty="0">
                <a:solidFill>
                  <a:srgbClr val="000000"/>
                </a:solidFill>
                <a:latin typeface="Times New Roman"/>
                <a:ea typeface="Times New Roman"/>
                <a:cs typeface="Times New Roman"/>
                <a:sym typeface="Times New Roman"/>
              </a:rPr>
              <a:t> </a:t>
            </a:r>
            <a:r>
              <a:rPr lang="en-US" sz="3600" b="1" i="0" u="none" strike="noStrike" cap="none" dirty="0" err="1">
                <a:solidFill>
                  <a:srgbClr val="000000"/>
                </a:solidFill>
                <a:latin typeface="Times New Roman"/>
                <a:ea typeface="Times New Roman"/>
                <a:cs typeface="Times New Roman"/>
                <a:sym typeface="Times New Roman"/>
              </a:rPr>
              <a:t>gì</a:t>
            </a:r>
            <a:r>
              <a:rPr lang="en-US" sz="3600" b="1" i="0" u="none" strike="noStrike" cap="none" dirty="0">
                <a:solidFill>
                  <a:srgbClr val="000000"/>
                </a:solidFill>
                <a:latin typeface="Times New Roman"/>
                <a:ea typeface="Times New Roman"/>
                <a:cs typeface="Times New Roman"/>
                <a:sym typeface="Times New Roman"/>
              </a:rPr>
              <a:t>?</a:t>
            </a:r>
            <a:endParaRPr dirty="0">
              <a:latin typeface="Times New Roman" panose="02020603050405020304" pitchFamily="18" charset="0"/>
              <a:cs typeface="Times New Roman" panose="02020603050405020304" pitchFamily="18" charset="0"/>
            </a:endParaRPr>
          </a:p>
        </p:txBody>
      </p:sp>
      <p:sp>
        <p:nvSpPr>
          <p:cNvPr id="247" name="Google Shape;247;p4"/>
          <p:cNvSpPr/>
          <p:nvPr/>
        </p:nvSpPr>
        <p:spPr>
          <a:xfrm>
            <a:off x="218837" y="1072593"/>
            <a:ext cx="4321968" cy="3416279"/>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Deepfake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một</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từ</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ghép</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của</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“deep learning”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và</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“fake”)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là</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một</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kỹ</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thuật</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để</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tổng</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hợp</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hình</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ảnh</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con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người</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dựa</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trên</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a:ea typeface="Times New Roman"/>
                <a:cs typeface="Times New Roman"/>
                <a:sym typeface="Times New Roman"/>
              </a:rPr>
              <a:t>trí</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tuệ</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nhân</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tạo</a:t>
            </a:r>
            <a:r>
              <a:rPr lang="en-US" sz="1800" b="0" i="0" u="none" strike="noStrike" cap="none" dirty="0">
                <a:solidFill>
                  <a:srgbClr val="000000"/>
                </a:solidFill>
                <a:latin typeface="Times New Roman"/>
                <a:ea typeface="Times New Roman"/>
                <a:cs typeface="Times New Roman"/>
                <a:sym typeface="Times New Roman"/>
              </a:rPr>
              <a:t>(AI).</a:t>
            </a:r>
            <a:endParaRPr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457200" marR="0" lvl="0" indent="-457200" algn="l" rtl="0">
              <a:lnSpc>
                <a:spcPct val="100000"/>
              </a:lnSpc>
              <a:spcBef>
                <a:spcPts val="0"/>
              </a:spcBef>
              <a:spcAft>
                <a:spcPts val="0"/>
              </a:spcAft>
              <a:buClr>
                <a:srgbClr val="000000"/>
              </a:buClr>
              <a:buSzPts val="1800"/>
              <a:buFont typeface="Arial"/>
              <a:buChar char="•"/>
            </a:pP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Nó</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được</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sử</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dụng</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để</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kết</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hợp</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và</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chồng</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các</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hình</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ảnh</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và</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video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hiện</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có</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lên</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các</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hình</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ảnh</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hoặc</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video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nguồn</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bằng</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cách</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sử</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dụng</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một</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kỹ</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thuật</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học</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máy</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(machine learning)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được</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gọi</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là</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Generative Adversarial Network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tạm</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dịch</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là</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mạng</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chống</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đối</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tạo</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0" i="0" u="none" strike="noStrike" cap="none" dirty="0" err="1">
                <a:solidFill>
                  <a:srgbClr val="000000"/>
                </a:solidFill>
                <a:latin typeface="Times New Roman" panose="02020603050405020304" pitchFamily="18" charset="0"/>
                <a:cs typeface="Times New Roman" panose="02020603050405020304" pitchFamily="18" charset="0"/>
                <a:sym typeface="Arial"/>
              </a:rPr>
              <a:t>sinh</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a:t>
            </a:r>
            <a:endParaRPr sz="1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248" name="Google Shape;248;p4"/>
          <p:cNvPicPr preferRelativeResize="0"/>
          <p:nvPr/>
        </p:nvPicPr>
        <p:blipFill rotWithShape="1">
          <a:blip r:embed="rId3">
            <a:alphaModFix/>
          </a:blip>
          <a:srcRect/>
          <a:stretch/>
        </p:blipFill>
        <p:spPr>
          <a:xfrm>
            <a:off x="4540805" y="1459022"/>
            <a:ext cx="4238961" cy="222545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p28"/>
          <p:cNvSpPr txBox="1"/>
          <p:nvPr/>
        </p:nvSpPr>
        <p:spPr>
          <a:xfrm>
            <a:off x="0" y="1136978"/>
            <a:ext cx="139012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dirty="0">
                <a:solidFill>
                  <a:srgbClr val="000000"/>
                </a:solidFill>
                <a:latin typeface="Times New Roman"/>
                <a:ea typeface="Times New Roman"/>
                <a:cs typeface="Times New Roman"/>
                <a:sym typeface="Times New Roman"/>
              </a:rPr>
              <a:t>DFT </a:t>
            </a:r>
            <a:endParaRPr dirty="0">
              <a:latin typeface="Times New Roman" panose="02020603050405020304" pitchFamily="18" charset="0"/>
              <a:cs typeface="Times New Roman" panose="02020603050405020304" pitchFamily="18" charset="0"/>
            </a:endParaRPr>
          </a:p>
        </p:txBody>
      </p:sp>
      <p:sp>
        <p:nvSpPr>
          <p:cNvPr id="23" name="Hộp Văn bản 22">
            <a:extLst>
              <a:ext uri="{FF2B5EF4-FFF2-40B4-BE49-F238E27FC236}">
                <a16:creationId xmlns:a16="http://schemas.microsoft.com/office/drawing/2014/main" id="{0F930BB3-8051-FCD2-445E-768B2374BD2A}"/>
              </a:ext>
            </a:extLst>
          </p:cNvPr>
          <p:cNvSpPr txBox="1"/>
          <p:nvPr/>
        </p:nvSpPr>
        <p:spPr>
          <a:xfrm>
            <a:off x="2884059" y="121652"/>
            <a:ext cx="2852063" cy="461665"/>
          </a:xfrm>
          <a:prstGeom prst="rect">
            <a:avLst/>
          </a:prstGeom>
          <a:noFill/>
        </p:spPr>
        <p:txBody>
          <a:bodyPr wrap="none" rtlCol="0">
            <a:spAutoFit/>
          </a:bodyPr>
          <a:lstStyle/>
          <a:p>
            <a:r>
              <a:rPr lang="en-US" sz="2400" b="1" dirty="0"/>
              <a:t>Fourier Transform</a:t>
            </a:r>
          </a:p>
        </p:txBody>
      </p:sp>
      <p:pic>
        <p:nvPicPr>
          <p:cNvPr id="24" name="Hình ảnh 23">
            <a:extLst>
              <a:ext uri="{FF2B5EF4-FFF2-40B4-BE49-F238E27FC236}">
                <a16:creationId xmlns:a16="http://schemas.microsoft.com/office/drawing/2014/main" id="{AADE9CE3-EEBA-BFC8-4847-649A5A73F904}"/>
              </a:ext>
            </a:extLst>
          </p:cNvPr>
          <p:cNvPicPr>
            <a:picLocks noChangeAspect="1"/>
          </p:cNvPicPr>
          <p:nvPr/>
        </p:nvPicPr>
        <p:blipFill>
          <a:blip r:embed="rId3"/>
          <a:stretch>
            <a:fillRect/>
          </a:stretch>
        </p:blipFill>
        <p:spPr>
          <a:xfrm>
            <a:off x="2177694" y="1210840"/>
            <a:ext cx="1752256" cy="1379901"/>
          </a:xfrm>
          <a:prstGeom prst="rect">
            <a:avLst/>
          </a:prstGeom>
          <a:ln w="28575">
            <a:solidFill>
              <a:schemeClr val="tx1"/>
            </a:solidFill>
          </a:ln>
        </p:spPr>
      </p:pic>
      <p:pic>
        <p:nvPicPr>
          <p:cNvPr id="25" name="Hình ảnh 24">
            <a:extLst>
              <a:ext uri="{FF2B5EF4-FFF2-40B4-BE49-F238E27FC236}">
                <a16:creationId xmlns:a16="http://schemas.microsoft.com/office/drawing/2014/main" id="{183C640B-EFEF-2852-D931-37D2397B6418}"/>
              </a:ext>
            </a:extLst>
          </p:cNvPr>
          <p:cNvPicPr>
            <a:picLocks noChangeAspect="1"/>
          </p:cNvPicPr>
          <p:nvPr/>
        </p:nvPicPr>
        <p:blipFill>
          <a:blip r:embed="rId4"/>
          <a:stretch>
            <a:fillRect/>
          </a:stretch>
        </p:blipFill>
        <p:spPr>
          <a:xfrm>
            <a:off x="4792594" y="1136978"/>
            <a:ext cx="1887055" cy="1546899"/>
          </a:xfrm>
          <a:prstGeom prst="rect">
            <a:avLst/>
          </a:prstGeom>
          <a:ln w="28575">
            <a:solidFill>
              <a:schemeClr val="tx1"/>
            </a:solidFill>
          </a:ln>
        </p:spPr>
      </p:pic>
      <p:pic>
        <p:nvPicPr>
          <p:cNvPr id="26" name="Hình ảnh 25">
            <a:extLst>
              <a:ext uri="{FF2B5EF4-FFF2-40B4-BE49-F238E27FC236}">
                <a16:creationId xmlns:a16="http://schemas.microsoft.com/office/drawing/2014/main" id="{734C2368-FFA9-487B-0359-F49C379C545E}"/>
              </a:ext>
            </a:extLst>
          </p:cNvPr>
          <p:cNvPicPr>
            <a:picLocks noChangeAspect="1"/>
          </p:cNvPicPr>
          <p:nvPr/>
        </p:nvPicPr>
        <p:blipFill>
          <a:blip r:embed="rId5"/>
          <a:stretch>
            <a:fillRect/>
          </a:stretch>
        </p:blipFill>
        <p:spPr>
          <a:xfrm>
            <a:off x="6932662" y="1136978"/>
            <a:ext cx="1887056" cy="1557904"/>
          </a:xfrm>
          <a:prstGeom prst="rect">
            <a:avLst/>
          </a:prstGeom>
          <a:ln w="28575">
            <a:solidFill>
              <a:schemeClr val="tx1"/>
            </a:solidFill>
          </a:ln>
        </p:spPr>
      </p:pic>
      <p:sp>
        <p:nvSpPr>
          <p:cNvPr id="27" name="Mũi tên: Phải 26">
            <a:extLst>
              <a:ext uri="{FF2B5EF4-FFF2-40B4-BE49-F238E27FC236}">
                <a16:creationId xmlns:a16="http://schemas.microsoft.com/office/drawing/2014/main" id="{D48D81D6-471B-2F89-5427-8EC67B863E9F}"/>
              </a:ext>
            </a:extLst>
          </p:cNvPr>
          <p:cNvSpPr/>
          <p:nvPr/>
        </p:nvSpPr>
        <p:spPr>
          <a:xfrm>
            <a:off x="4064935" y="1683567"/>
            <a:ext cx="474646" cy="310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mc:AlternateContent xmlns:mc="http://schemas.openxmlformats.org/markup-compatibility/2006" xmlns:a14="http://schemas.microsoft.com/office/drawing/2010/main">
        <mc:Choice Requires="a14">
          <p:sp>
            <p:nvSpPr>
              <p:cNvPr id="31" name="Hộp Văn bản 30">
                <a:extLst>
                  <a:ext uri="{FF2B5EF4-FFF2-40B4-BE49-F238E27FC236}">
                    <a16:creationId xmlns:a16="http://schemas.microsoft.com/office/drawing/2014/main" id="{252FB3E3-971B-76DC-9500-79BBDC358892}"/>
                  </a:ext>
                </a:extLst>
              </p:cNvPr>
              <p:cNvSpPr txBox="1"/>
              <p:nvPr/>
            </p:nvSpPr>
            <p:spPr>
              <a:xfrm>
                <a:off x="2307815" y="3015817"/>
                <a:ext cx="4589718" cy="523220"/>
              </a:xfrm>
              <a:prstGeom prst="rect">
                <a:avLst/>
              </a:prstGeom>
              <a:noFill/>
            </p:spPr>
            <p:txBody>
              <a:bodyPr wrap="none" rtlCol="0">
                <a:spAutoFit/>
              </a:bodyPr>
              <a:lstStyle/>
              <a:p>
                <a:r>
                  <a:rPr lang="en-US" dirty="0" err="1"/>
                  <a:t>Biễu</a:t>
                </a:r>
                <a:r>
                  <a:rPr lang="en-US" dirty="0"/>
                  <a:t> </a:t>
                </a:r>
                <a:r>
                  <a:rPr lang="en-US" dirty="0" err="1"/>
                  <a:t>diễn</a:t>
                </a:r>
                <a:r>
                  <a:rPr lang="en-US" dirty="0"/>
                  <a:t> </a:t>
                </a:r>
                <a:r>
                  <a:rPr lang="en-US" dirty="0" err="1"/>
                  <a:t>hàm</a:t>
                </a:r>
                <a:r>
                  <a:rPr lang="en-US" dirty="0"/>
                  <a:t> </a:t>
                </a:r>
                <a:r>
                  <a:rPr lang="en-US" dirty="0" err="1"/>
                  <a:t>tính</a:t>
                </a:r>
                <a:r>
                  <a:rPr lang="en-US" dirty="0"/>
                  <a:t> </a:t>
                </a:r>
                <a:r>
                  <a:rPr lang="en-US" dirty="0" err="1"/>
                  <a:t>hiệu</a:t>
                </a:r>
                <a:r>
                  <a:rPr lang="en-US" dirty="0"/>
                  <a:t> </a:t>
                </a:r>
                <a:r>
                  <a:rPr lang="en-US" dirty="0" err="1"/>
                  <a:t>liên</a:t>
                </a:r>
                <a:r>
                  <a:rPr lang="en-US" dirty="0"/>
                  <a:t> </a:t>
                </a:r>
                <a:r>
                  <a:rPr lang="en-US" dirty="0" err="1"/>
                  <a:t>tục</a:t>
                </a:r>
                <a:r>
                  <a:rPr lang="en-US" dirty="0"/>
                  <a:t> </a:t>
                </a:r>
                <a14:m>
                  <m:oMath xmlns:m="http://schemas.openxmlformats.org/officeDocument/2006/math">
                    <m:r>
                      <a:rPr lang="en-US" b="0" i="1" smtClean="0">
                        <a:latin typeface="Cambria Math" panose="02040503050406030204" pitchFamily="18" charset="0"/>
                      </a:rPr>
                      <m:t>𝑓</m:t>
                    </m:r>
                    <m:d>
                      <m:dPr>
                        <m:ctrlPr>
                          <a:rPr lang="en-US"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dirty="0"/>
              </a:p>
              <a:p>
                <a:r>
                  <a:rPr lang="en-US" dirty="0"/>
                  <a:t> </a:t>
                </a:r>
                <a:r>
                  <a:rPr lang="en-US" dirty="0" err="1"/>
                  <a:t>theo</a:t>
                </a:r>
                <a:r>
                  <a:rPr lang="en-US" dirty="0"/>
                  <a:t> </a:t>
                </a:r>
                <a:r>
                  <a:rPr lang="en-US" b="1" dirty="0" err="1"/>
                  <a:t>Biên</a:t>
                </a:r>
                <a:r>
                  <a:rPr lang="en-US" b="1" dirty="0"/>
                  <a:t> </a:t>
                </a:r>
                <a:r>
                  <a:rPr lang="en-US" b="1" dirty="0" err="1"/>
                  <a:t>độ</a:t>
                </a:r>
                <a:r>
                  <a:rPr lang="en-US" b="1" dirty="0"/>
                  <a:t> </a:t>
                </a:r>
                <a:r>
                  <a:rPr lang="en-US" dirty="0" err="1"/>
                  <a:t>và</a:t>
                </a:r>
                <a:r>
                  <a:rPr lang="en-US" dirty="0"/>
                  <a:t> </a:t>
                </a:r>
                <a:r>
                  <a:rPr lang="en-US" b="1" dirty="0" err="1"/>
                  <a:t>Pha</a:t>
                </a:r>
                <a:r>
                  <a:rPr lang="en-US" dirty="0"/>
                  <a:t> </a:t>
                </a:r>
                <a:r>
                  <a:rPr lang="en-US" dirty="0" err="1"/>
                  <a:t>của</a:t>
                </a:r>
                <a:r>
                  <a:rPr lang="en-US" dirty="0"/>
                  <a:t> </a:t>
                </a:r>
                <a:r>
                  <a:rPr lang="en-US" dirty="0" err="1"/>
                  <a:t>tổng</a:t>
                </a:r>
                <a:r>
                  <a:rPr lang="en-US" dirty="0"/>
                  <a:t> </a:t>
                </a:r>
                <a:r>
                  <a:rPr lang="en-US" dirty="0" err="1"/>
                  <a:t>các</a:t>
                </a:r>
                <a:r>
                  <a:rPr lang="en-US" dirty="0"/>
                  <a:t> </a:t>
                </a:r>
                <a:r>
                  <a:rPr lang="en-US" dirty="0" err="1"/>
                  <a:t>hàm</a:t>
                </a:r>
                <a:r>
                  <a:rPr lang="en-US" dirty="0"/>
                  <a:t> </a:t>
                </a:r>
                <a:r>
                  <a:rPr lang="en-US" b="1" dirty="0"/>
                  <a:t>Sin</a:t>
                </a:r>
                <a:r>
                  <a:rPr lang="en-US" dirty="0"/>
                  <a:t> </a:t>
                </a:r>
                <a:r>
                  <a:rPr lang="en-US" dirty="0" err="1"/>
                  <a:t>tạo</a:t>
                </a:r>
                <a:r>
                  <a:rPr lang="en-US" dirty="0"/>
                  <a:t> </a:t>
                </a:r>
                <a:r>
                  <a:rPr lang="en-US" dirty="0" err="1"/>
                  <a:t>nên</a:t>
                </a:r>
                <a:r>
                  <a:rPr lang="en-US" dirty="0"/>
                  <a:t> </a:t>
                </a:r>
                <a:r>
                  <a:rPr lang="en-US" dirty="0" err="1"/>
                  <a:t>nó</a:t>
                </a:r>
                <a:endParaRPr lang="en-US" dirty="0"/>
              </a:p>
            </p:txBody>
          </p:sp>
        </mc:Choice>
        <mc:Fallback xmlns="">
          <p:sp>
            <p:nvSpPr>
              <p:cNvPr id="31" name="Hộp Văn bản 30">
                <a:extLst>
                  <a:ext uri="{FF2B5EF4-FFF2-40B4-BE49-F238E27FC236}">
                    <a16:creationId xmlns:a16="http://schemas.microsoft.com/office/drawing/2014/main" id="{252FB3E3-971B-76DC-9500-79BBDC358892}"/>
                  </a:ext>
                </a:extLst>
              </p:cNvPr>
              <p:cNvSpPr txBox="1">
                <a:spLocks noRot="1" noChangeAspect="1" noMove="1" noResize="1" noEditPoints="1" noAdjustHandles="1" noChangeArrowheads="1" noChangeShapeType="1" noTextEdit="1"/>
              </p:cNvSpPr>
              <p:nvPr/>
            </p:nvSpPr>
            <p:spPr>
              <a:xfrm>
                <a:off x="2307815" y="3015817"/>
                <a:ext cx="4589718" cy="523220"/>
              </a:xfrm>
              <a:prstGeom prst="rect">
                <a:avLst/>
              </a:prstGeom>
              <a:blipFill>
                <a:blip r:embed="rId6"/>
                <a:stretch>
                  <a:fillRect l="-399" t="-2326" b="-104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2" name="Hộp Văn bản 671">
                <a:extLst>
                  <a:ext uri="{FF2B5EF4-FFF2-40B4-BE49-F238E27FC236}">
                    <a16:creationId xmlns:a16="http://schemas.microsoft.com/office/drawing/2014/main" id="{E7DAD6F6-D1ED-0B91-BCFC-8AA63231890B}"/>
                  </a:ext>
                </a:extLst>
              </p:cNvPr>
              <p:cNvSpPr txBox="1"/>
              <p:nvPr/>
            </p:nvSpPr>
            <p:spPr>
              <a:xfrm>
                <a:off x="2830886" y="3945154"/>
                <a:ext cx="10741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oMath>
                  </m:oMathPara>
                </a14:m>
                <a:endParaRPr lang="en-US" b="1" dirty="0"/>
              </a:p>
            </p:txBody>
          </p:sp>
        </mc:Choice>
        <mc:Fallback xmlns="">
          <p:sp>
            <p:nvSpPr>
              <p:cNvPr id="672" name="Hộp Văn bản 671">
                <a:extLst>
                  <a:ext uri="{FF2B5EF4-FFF2-40B4-BE49-F238E27FC236}">
                    <a16:creationId xmlns:a16="http://schemas.microsoft.com/office/drawing/2014/main" id="{E7DAD6F6-D1ED-0B91-BCFC-8AA63231890B}"/>
                  </a:ext>
                </a:extLst>
              </p:cNvPr>
              <p:cNvSpPr txBox="1">
                <a:spLocks noRot="1" noChangeAspect="1" noMove="1" noResize="1" noEditPoints="1" noAdjustHandles="1" noChangeArrowheads="1" noChangeShapeType="1" noTextEdit="1"/>
              </p:cNvSpPr>
              <p:nvPr/>
            </p:nvSpPr>
            <p:spPr>
              <a:xfrm>
                <a:off x="2830886" y="3945154"/>
                <a:ext cx="1074108" cy="307777"/>
              </a:xfrm>
              <a:prstGeom prst="rect">
                <a:avLst/>
              </a:prstGeom>
              <a:blipFill>
                <a:blip r:embed="rId7"/>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3" name="Hộp Văn bản 672">
                <a:extLst>
                  <a:ext uri="{FF2B5EF4-FFF2-40B4-BE49-F238E27FC236}">
                    <a16:creationId xmlns:a16="http://schemas.microsoft.com/office/drawing/2014/main" id="{0FF4100A-0086-7789-386E-A8BCF2483F30}"/>
                  </a:ext>
                </a:extLst>
              </p:cNvPr>
              <p:cNvSpPr txBox="1"/>
              <p:nvPr/>
            </p:nvSpPr>
            <p:spPr>
              <a:xfrm>
                <a:off x="5788823" y="3936280"/>
                <a:ext cx="10741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𝑭</m:t>
                      </m:r>
                      <m:d>
                        <m:dPr>
                          <m:ctrlPr>
                            <a:rPr lang="en-US" b="1" i="1" smtClean="0">
                              <a:latin typeface="Cambria Math" panose="02040503050406030204" pitchFamily="18" charset="0"/>
                            </a:rPr>
                          </m:ctrlPr>
                        </m:dPr>
                        <m:e>
                          <m:r>
                            <a:rPr lang="en-US" b="1" i="1" smtClean="0">
                              <a:latin typeface="Cambria Math" panose="02040503050406030204" pitchFamily="18" charset="0"/>
                            </a:rPr>
                            <m:t>𝒖</m:t>
                          </m:r>
                        </m:e>
                      </m:d>
                    </m:oMath>
                  </m:oMathPara>
                </a14:m>
                <a:endParaRPr lang="en-US" b="1" dirty="0"/>
              </a:p>
            </p:txBody>
          </p:sp>
        </mc:Choice>
        <mc:Fallback xmlns="">
          <p:sp>
            <p:nvSpPr>
              <p:cNvPr id="673" name="Hộp Văn bản 672">
                <a:extLst>
                  <a:ext uri="{FF2B5EF4-FFF2-40B4-BE49-F238E27FC236}">
                    <a16:creationId xmlns:a16="http://schemas.microsoft.com/office/drawing/2014/main" id="{0FF4100A-0086-7789-386E-A8BCF2483F30}"/>
                  </a:ext>
                </a:extLst>
              </p:cNvPr>
              <p:cNvSpPr txBox="1">
                <a:spLocks noRot="1" noChangeAspect="1" noMove="1" noResize="1" noEditPoints="1" noAdjustHandles="1" noChangeArrowheads="1" noChangeShapeType="1" noTextEdit="1"/>
              </p:cNvSpPr>
              <p:nvPr/>
            </p:nvSpPr>
            <p:spPr>
              <a:xfrm>
                <a:off x="5788823" y="3936280"/>
                <a:ext cx="1074108" cy="307777"/>
              </a:xfrm>
              <a:prstGeom prst="rect">
                <a:avLst/>
              </a:prstGeom>
              <a:blipFill>
                <a:blip r:embed="rId8"/>
                <a:stretch>
                  <a:fillRect/>
                </a:stretch>
              </a:blipFill>
            </p:spPr>
            <p:txBody>
              <a:bodyPr/>
              <a:lstStyle/>
              <a:p>
                <a:r>
                  <a:rPr lang="en-US">
                    <a:noFill/>
                  </a:rPr>
                  <a:t> </a:t>
                </a:r>
              </a:p>
            </p:txBody>
          </p:sp>
        </mc:Fallback>
      </mc:AlternateContent>
      <p:sp>
        <p:nvSpPr>
          <p:cNvPr id="674" name="Hình chữ nhật 673">
            <a:extLst>
              <a:ext uri="{FF2B5EF4-FFF2-40B4-BE49-F238E27FC236}">
                <a16:creationId xmlns:a16="http://schemas.microsoft.com/office/drawing/2014/main" id="{8C1AC6AA-5A69-601D-16E2-2FE42217FB9C}"/>
              </a:ext>
            </a:extLst>
          </p:cNvPr>
          <p:cNvSpPr/>
          <p:nvPr/>
        </p:nvSpPr>
        <p:spPr>
          <a:xfrm>
            <a:off x="4495512" y="3767103"/>
            <a:ext cx="876822" cy="663880"/>
          </a:xfrm>
          <a:prstGeom prst="rect">
            <a:avLst/>
          </a:prstGeom>
          <a:ln w="57150">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FT</a:t>
            </a:r>
          </a:p>
        </p:txBody>
      </p:sp>
      <p:cxnSp>
        <p:nvCxnSpPr>
          <p:cNvPr id="675" name="Đường kết nối Mũi tên Thẳng 674">
            <a:extLst>
              <a:ext uri="{FF2B5EF4-FFF2-40B4-BE49-F238E27FC236}">
                <a16:creationId xmlns:a16="http://schemas.microsoft.com/office/drawing/2014/main" id="{4E645F58-9DEA-5D67-5E0C-3B58CCA48D11}"/>
              </a:ext>
            </a:extLst>
          </p:cNvPr>
          <p:cNvCxnSpPr>
            <a:cxnSpLocks/>
            <a:endCxn id="674" idx="1"/>
          </p:cNvCxnSpPr>
          <p:nvPr/>
        </p:nvCxnSpPr>
        <p:spPr>
          <a:xfrm>
            <a:off x="3894262" y="4099043"/>
            <a:ext cx="601250"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76" name="Đường kết nối Mũi tên Thẳng 675">
            <a:extLst>
              <a:ext uri="{FF2B5EF4-FFF2-40B4-BE49-F238E27FC236}">
                <a16:creationId xmlns:a16="http://schemas.microsoft.com/office/drawing/2014/main" id="{2B99A3F8-A31C-F8AD-DFCA-82E1DC6BE8D7}"/>
              </a:ext>
            </a:extLst>
          </p:cNvPr>
          <p:cNvCxnSpPr>
            <a:cxnSpLocks/>
            <a:stCxn id="674" idx="3"/>
          </p:cNvCxnSpPr>
          <p:nvPr/>
        </p:nvCxnSpPr>
        <p:spPr>
          <a:xfrm>
            <a:off x="5372334" y="4099043"/>
            <a:ext cx="613775"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189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p28"/>
          <p:cNvSpPr txBox="1"/>
          <p:nvPr/>
        </p:nvSpPr>
        <p:spPr>
          <a:xfrm>
            <a:off x="0" y="1136978"/>
            <a:ext cx="139012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dirty="0">
                <a:solidFill>
                  <a:srgbClr val="000000"/>
                </a:solidFill>
                <a:latin typeface="Times New Roman"/>
                <a:ea typeface="Times New Roman"/>
                <a:cs typeface="Times New Roman"/>
                <a:sym typeface="Times New Roman"/>
              </a:rPr>
              <a:t>DFT </a:t>
            </a:r>
            <a:endParaRPr dirty="0">
              <a:latin typeface="Times New Roman" panose="02020603050405020304" pitchFamily="18" charset="0"/>
              <a:cs typeface="Times New Roman" panose="02020603050405020304" pitchFamily="18" charset="0"/>
            </a:endParaRPr>
          </a:p>
        </p:txBody>
      </p:sp>
      <p:sp>
        <p:nvSpPr>
          <p:cNvPr id="23" name="Hộp Văn bản 22">
            <a:extLst>
              <a:ext uri="{FF2B5EF4-FFF2-40B4-BE49-F238E27FC236}">
                <a16:creationId xmlns:a16="http://schemas.microsoft.com/office/drawing/2014/main" id="{0F930BB3-8051-FCD2-445E-768B2374BD2A}"/>
              </a:ext>
            </a:extLst>
          </p:cNvPr>
          <p:cNvSpPr txBox="1"/>
          <p:nvPr/>
        </p:nvSpPr>
        <p:spPr>
          <a:xfrm>
            <a:off x="3145968" y="335255"/>
            <a:ext cx="2852063" cy="461665"/>
          </a:xfrm>
          <a:prstGeom prst="rect">
            <a:avLst/>
          </a:prstGeom>
          <a:noFill/>
        </p:spPr>
        <p:txBody>
          <a:bodyPr wrap="none" rtlCol="0">
            <a:spAutoFit/>
          </a:bodyPr>
          <a:lstStyle/>
          <a:p>
            <a:r>
              <a:rPr lang="en-US" sz="2400" b="1" dirty="0"/>
              <a:t>Fourier Transform</a:t>
            </a:r>
          </a:p>
        </p:txBody>
      </p:sp>
      <p:pic>
        <p:nvPicPr>
          <p:cNvPr id="24" name="Hình ảnh 23">
            <a:extLst>
              <a:ext uri="{FF2B5EF4-FFF2-40B4-BE49-F238E27FC236}">
                <a16:creationId xmlns:a16="http://schemas.microsoft.com/office/drawing/2014/main" id="{AADE9CE3-EEBA-BFC8-4847-649A5A73F904}"/>
              </a:ext>
            </a:extLst>
          </p:cNvPr>
          <p:cNvPicPr>
            <a:picLocks noChangeAspect="1"/>
          </p:cNvPicPr>
          <p:nvPr/>
        </p:nvPicPr>
        <p:blipFill>
          <a:blip r:embed="rId3"/>
          <a:stretch>
            <a:fillRect/>
          </a:stretch>
        </p:blipFill>
        <p:spPr>
          <a:xfrm>
            <a:off x="2108513" y="1210840"/>
            <a:ext cx="1752256" cy="1379901"/>
          </a:xfrm>
          <a:prstGeom prst="rect">
            <a:avLst/>
          </a:prstGeom>
          <a:ln w="28575">
            <a:solidFill>
              <a:schemeClr val="tx1"/>
            </a:solidFill>
          </a:ln>
        </p:spPr>
      </p:pic>
      <p:pic>
        <p:nvPicPr>
          <p:cNvPr id="25" name="Hình ảnh 24">
            <a:extLst>
              <a:ext uri="{FF2B5EF4-FFF2-40B4-BE49-F238E27FC236}">
                <a16:creationId xmlns:a16="http://schemas.microsoft.com/office/drawing/2014/main" id="{183C640B-EFEF-2852-D931-37D2397B6418}"/>
              </a:ext>
            </a:extLst>
          </p:cNvPr>
          <p:cNvPicPr>
            <a:picLocks noChangeAspect="1"/>
          </p:cNvPicPr>
          <p:nvPr/>
        </p:nvPicPr>
        <p:blipFill>
          <a:blip r:embed="rId4"/>
          <a:stretch>
            <a:fillRect/>
          </a:stretch>
        </p:blipFill>
        <p:spPr>
          <a:xfrm>
            <a:off x="4723413" y="1136978"/>
            <a:ext cx="1887055" cy="1546899"/>
          </a:xfrm>
          <a:prstGeom prst="rect">
            <a:avLst/>
          </a:prstGeom>
          <a:ln w="28575">
            <a:solidFill>
              <a:schemeClr val="tx1"/>
            </a:solidFill>
          </a:ln>
        </p:spPr>
      </p:pic>
      <p:pic>
        <p:nvPicPr>
          <p:cNvPr id="26" name="Hình ảnh 25">
            <a:extLst>
              <a:ext uri="{FF2B5EF4-FFF2-40B4-BE49-F238E27FC236}">
                <a16:creationId xmlns:a16="http://schemas.microsoft.com/office/drawing/2014/main" id="{734C2368-FFA9-487B-0359-F49C379C545E}"/>
              </a:ext>
            </a:extLst>
          </p:cNvPr>
          <p:cNvPicPr>
            <a:picLocks noChangeAspect="1"/>
          </p:cNvPicPr>
          <p:nvPr/>
        </p:nvPicPr>
        <p:blipFill>
          <a:blip r:embed="rId5"/>
          <a:stretch>
            <a:fillRect/>
          </a:stretch>
        </p:blipFill>
        <p:spPr>
          <a:xfrm>
            <a:off x="6863481" y="1136978"/>
            <a:ext cx="1887056" cy="1557904"/>
          </a:xfrm>
          <a:prstGeom prst="rect">
            <a:avLst/>
          </a:prstGeom>
          <a:ln w="28575">
            <a:solidFill>
              <a:schemeClr val="tx1"/>
            </a:solidFill>
          </a:ln>
        </p:spPr>
      </p:pic>
      <p:sp>
        <p:nvSpPr>
          <p:cNvPr id="27" name="Mũi tên: Phải 26">
            <a:extLst>
              <a:ext uri="{FF2B5EF4-FFF2-40B4-BE49-F238E27FC236}">
                <a16:creationId xmlns:a16="http://schemas.microsoft.com/office/drawing/2014/main" id="{D48D81D6-471B-2F89-5427-8EC67B863E9F}"/>
              </a:ext>
            </a:extLst>
          </p:cNvPr>
          <p:cNvSpPr/>
          <p:nvPr/>
        </p:nvSpPr>
        <p:spPr>
          <a:xfrm>
            <a:off x="3995754" y="1683567"/>
            <a:ext cx="474646" cy="310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mc:AlternateContent xmlns:mc="http://schemas.openxmlformats.org/markup-compatibility/2006" xmlns:a14="http://schemas.microsoft.com/office/drawing/2010/main">
        <mc:Choice Requires="a14">
          <p:sp>
            <p:nvSpPr>
              <p:cNvPr id="2" name="Hộp Văn bản 1">
                <a:extLst>
                  <a:ext uri="{FF2B5EF4-FFF2-40B4-BE49-F238E27FC236}">
                    <a16:creationId xmlns:a16="http://schemas.microsoft.com/office/drawing/2014/main" id="{D1929B4D-38D4-66AB-6C61-C19DD091BF7D}"/>
                  </a:ext>
                </a:extLst>
              </p:cNvPr>
              <p:cNvSpPr txBox="1"/>
              <p:nvPr/>
            </p:nvSpPr>
            <p:spPr>
              <a:xfrm>
                <a:off x="2506322" y="2932229"/>
                <a:ext cx="4743350" cy="369332"/>
              </a:xfrm>
              <a:prstGeom prst="rect">
                <a:avLst/>
              </a:prstGeom>
              <a:noFill/>
            </p:spPr>
            <p:txBody>
              <a:bodyPr wrap="none" rtlCol="0">
                <a:spAutoFit/>
              </a:bodyPr>
              <a:lstStyle/>
              <a:p>
                <a:r>
                  <a:rPr lang="en-US" dirty="0"/>
                  <a:t>Từ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oMath>
                </a14:m>
                <a:r>
                  <a:rPr lang="en-US" dirty="0"/>
                  <a:t> ta </a:t>
                </a:r>
                <a:r>
                  <a:rPr lang="en-US" dirty="0" err="1"/>
                  <a:t>có</a:t>
                </a:r>
                <a:r>
                  <a:rPr lang="en-US" dirty="0"/>
                  <a:t> </a:t>
                </a:r>
                <a:r>
                  <a:rPr lang="en-US" dirty="0" err="1"/>
                  <a:t>thể</a:t>
                </a:r>
                <a:r>
                  <a:rPr lang="en-US" dirty="0"/>
                  <a:t> </a:t>
                </a:r>
                <a:r>
                  <a:rPr lang="en-US" dirty="0" err="1"/>
                  <a:t>tính</a:t>
                </a:r>
                <a:r>
                  <a:rPr lang="en-US" dirty="0"/>
                  <a:t> </a:t>
                </a:r>
                <a:r>
                  <a:rPr lang="en-US" dirty="0" err="1"/>
                  <a:t>toán</a:t>
                </a:r>
                <a:r>
                  <a:rPr lang="en-US" dirty="0"/>
                  <a:t> </a:t>
                </a:r>
                <a:r>
                  <a:rPr lang="en-US" dirty="0" err="1"/>
                  <a:t>ngược</a:t>
                </a:r>
                <a:r>
                  <a:rPr lang="en-US" dirty="0"/>
                  <a:t> </a:t>
                </a:r>
                <a:r>
                  <a:rPr lang="en-US" dirty="0" err="1"/>
                  <a:t>lại</a:t>
                </a:r>
                <a:r>
                  <a:rPr lang="en-US" dirty="0"/>
                  <a:t> </a:t>
                </a:r>
                <a:r>
                  <a:rPr lang="en-US" dirty="0" err="1"/>
                  <a:t>được</a:t>
                </a:r>
                <a:r>
                  <a:rPr lang="en-US" dirty="0"/>
                  <a:t>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p:txBody>
          </p:sp>
        </mc:Choice>
        <mc:Fallback xmlns="">
          <p:sp>
            <p:nvSpPr>
              <p:cNvPr id="2" name="Hộp Văn bản 1">
                <a:extLst>
                  <a:ext uri="{FF2B5EF4-FFF2-40B4-BE49-F238E27FC236}">
                    <a16:creationId xmlns:a16="http://schemas.microsoft.com/office/drawing/2014/main" id="{D1929B4D-38D4-66AB-6C61-C19DD091BF7D}"/>
                  </a:ext>
                </a:extLst>
              </p:cNvPr>
              <p:cNvSpPr txBox="1">
                <a:spLocks noRot="1" noChangeAspect="1" noMove="1" noResize="1" noEditPoints="1" noAdjustHandles="1" noChangeArrowheads="1" noChangeShapeType="1" noTextEdit="1"/>
              </p:cNvSpPr>
              <p:nvPr/>
            </p:nvSpPr>
            <p:spPr>
              <a:xfrm>
                <a:off x="2506322" y="2932229"/>
                <a:ext cx="4743350" cy="369332"/>
              </a:xfrm>
              <a:prstGeom prst="rect">
                <a:avLst/>
              </a:prstGeom>
              <a:blipFill>
                <a:blip r:embed="rId6"/>
                <a:stretch>
                  <a:fillRect l="-386" t="-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Hộp Văn bản 2">
                <a:extLst>
                  <a:ext uri="{FF2B5EF4-FFF2-40B4-BE49-F238E27FC236}">
                    <a16:creationId xmlns:a16="http://schemas.microsoft.com/office/drawing/2014/main" id="{2D1EFB32-8F64-2511-3148-AB3D121AB8BA}"/>
                  </a:ext>
                </a:extLst>
              </p:cNvPr>
              <p:cNvSpPr txBox="1"/>
              <p:nvPr/>
            </p:nvSpPr>
            <p:spPr>
              <a:xfrm>
                <a:off x="2830824" y="3753507"/>
                <a:ext cx="10741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oMath>
                  </m:oMathPara>
                </a14:m>
                <a:endParaRPr lang="en-US" b="1" dirty="0"/>
              </a:p>
            </p:txBody>
          </p:sp>
        </mc:Choice>
        <mc:Fallback xmlns="">
          <p:sp>
            <p:nvSpPr>
              <p:cNvPr id="3" name="Hộp Văn bản 2">
                <a:extLst>
                  <a:ext uri="{FF2B5EF4-FFF2-40B4-BE49-F238E27FC236}">
                    <a16:creationId xmlns:a16="http://schemas.microsoft.com/office/drawing/2014/main" id="{2D1EFB32-8F64-2511-3148-AB3D121AB8BA}"/>
                  </a:ext>
                </a:extLst>
              </p:cNvPr>
              <p:cNvSpPr txBox="1">
                <a:spLocks noRot="1" noChangeAspect="1" noMove="1" noResize="1" noEditPoints="1" noAdjustHandles="1" noChangeArrowheads="1" noChangeShapeType="1" noTextEdit="1"/>
              </p:cNvSpPr>
              <p:nvPr/>
            </p:nvSpPr>
            <p:spPr>
              <a:xfrm>
                <a:off x="2830824" y="3753507"/>
                <a:ext cx="1074108" cy="307777"/>
              </a:xfrm>
              <a:prstGeom prst="rect">
                <a:avLst/>
              </a:prstGeom>
              <a:blipFill>
                <a:blip r:embed="rId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Hộp Văn bản 3">
                <a:extLst>
                  <a:ext uri="{FF2B5EF4-FFF2-40B4-BE49-F238E27FC236}">
                    <a16:creationId xmlns:a16="http://schemas.microsoft.com/office/drawing/2014/main" id="{6A9BB7CC-3462-0C3C-946D-1E5099E6174E}"/>
                  </a:ext>
                </a:extLst>
              </p:cNvPr>
              <p:cNvSpPr txBox="1"/>
              <p:nvPr/>
            </p:nvSpPr>
            <p:spPr>
              <a:xfrm>
                <a:off x="5959639" y="3713924"/>
                <a:ext cx="107410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𝑭</m:t>
                      </m:r>
                      <m:d>
                        <m:dPr>
                          <m:ctrlPr>
                            <a:rPr lang="en-US" b="1" i="1" smtClean="0">
                              <a:latin typeface="Cambria Math" panose="02040503050406030204" pitchFamily="18" charset="0"/>
                            </a:rPr>
                          </m:ctrlPr>
                        </m:dPr>
                        <m:e>
                          <m:r>
                            <a:rPr lang="en-US" b="1" i="1" smtClean="0">
                              <a:latin typeface="Cambria Math" panose="02040503050406030204" pitchFamily="18" charset="0"/>
                            </a:rPr>
                            <m:t>𝒖</m:t>
                          </m:r>
                        </m:e>
                      </m:d>
                    </m:oMath>
                  </m:oMathPara>
                </a14:m>
                <a:endParaRPr lang="en-US" b="1" dirty="0"/>
              </a:p>
            </p:txBody>
          </p:sp>
        </mc:Choice>
        <mc:Fallback xmlns="">
          <p:sp>
            <p:nvSpPr>
              <p:cNvPr id="4" name="Hộp Văn bản 3">
                <a:extLst>
                  <a:ext uri="{FF2B5EF4-FFF2-40B4-BE49-F238E27FC236}">
                    <a16:creationId xmlns:a16="http://schemas.microsoft.com/office/drawing/2014/main" id="{6A9BB7CC-3462-0C3C-946D-1E5099E6174E}"/>
                  </a:ext>
                </a:extLst>
              </p:cNvPr>
              <p:cNvSpPr txBox="1">
                <a:spLocks noRot="1" noChangeAspect="1" noMove="1" noResize="1" noEditPoints="1" noAdjustHandles="1" noChangeArrowheads="1" noChangeShapeType="1" noTextEdit="1"/>
              </p:cNvSpPr>
              <p:nvPr/>
            </p:nvSpPr>
            <p:spPr>
              <a:xfrm>
                <a:off x="5959639" y="3713924"/>
                <a:ext cx="1074108" cy="307777"/>
              </a:xfrm>
              <a:prstGeom prst="rect">
                <a:avLst/>
              </a:prstGeom>
              <a:blipFill>
                <a:blip r:embed="rId8"/>
                <a:stretch>
                  <a:fillRect/>
                </a:stretch>
              </a:blipFill>
            </p:spPr>
            <p:txBody>
              <a:bodyPr/>
              <a:lstStyle/>
              <a:p>
                <a:r>
                  <a:rPr lang="en-US">
                    <a:noFill/>
                  </a:rPr>
                  <a:t> </a:t>
                </a:r>
              </a:p>
            </p:txBody>
          </p:sp>
        </mc:Fallback>
      </mc:AlternateContent>
      <p:sp>
        <p:nvSpPr>
          <p:cNvPr id="5" name="Hình chữ nhật 4">
            <a:extLst>
              <a:ext uri="{FF2B5EF4-FFF2-40B4-BE49-F238E27FC236}">
                <a16:creationId xmlns:a16="http://schemas.microsoft.com/office/drawing/2014/main" id="{0E85398E-8455-71EA-CDE3-AB0652D394B8}"/>
              </a:ext>
            </a:extLst>
          </p:cNvPr>
          <p:cNvSpPr/>
          <p:nvPr/>
        </p:nvSpPr>
        <p:spPr>
          <a:xfrm>
            <a:off x="4470400" y="3575456"/>
            <a:ext cx="876822" cy="663880"/>
          </a:xfrm>
          <a:prstGeom prst="rect">
            <a:avLst/>
          </a:prstGeom>
          <a:ln w="57150">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IFT</a:t>
            </a:r>
          </a:p>
        </p:txBody>
      </p:sp>
      <p:cxnSp>
        <p:nvCxnSpPr>
          <p:cNvPr id="6" name="Đường kết nối Mũi tên Thẳng 5">
            <a:extLst>
              <a:ext uri="{FF2B5EF4-FFF2-40B4-BE49-F238E27FC236}">
                <a16:creationId xmlns:a16="http://schemas.microsoft.com/office/drawing/2014/main" id="{846A6026-C5F4-EB00-2B2C-F3B3C018FB59}"/>
              </a:ext>
            </a:extLst>
          </p:cNvPr>
          <p:cNvCxnSpPr>
            <a:cxnSpLocks/>
            <a:stCxn id="5" idx="1"/>
          </p:cNvCxnSpPr>
          <p:nvPr/>
        </p:nvCxnSpPr>
        <p:spPr>
          <a:xfrm flipH="1">
            <a:off x="3832825" y="3907396"/>
            <a:ext cx="637575"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Đường kết nối Mũi tên Thẳng 6">
            <a:extLst>
              <a:ext uri="{FF2B5EF4-FFF2-40B4-BE49-F238E27FC236}">
                <a16:creationId xmlns:a16="http://schemas.microsoft.com/office/drawing/2014/main" id="{C2C5B083-6842-7DDE-79ED-078CB424AD75}"/>
              </a:ext>
            </a:extLst>
          </p:cNvPr>
          <p:cNvCxnSpPr>
            <a:cxnSpLocks/>
            <a:endCxn id="5" idx="3"/>
          </p:cNvCxnSpPr>
          <p:nvPr/>
        </p:nvCxnSpPr>
        <p:spPr>
          <a:xfrm flipH="1">
            <a:off x="5347222" y="3907396"/>
            <a:ext cx="809703"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71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10" name="Hộp Văn bản 9">
            <a:extLst>
              <a:ext uri="{FF2B5EF4-FFF2-40B4-BE49-F238E27FC236}">
                <a16:creationId xmlns:a16="http://schemas.microsoft.com/office/drawing/2014/main" id="{1CAA485D-EEB7-EEF8-7E0C-6154D5CD7C11}"/>
              </a:ext>
            </a:extLst>
          </p:cNvPr>
          <p:cNvSpPr txBox="1"/>
          <p:nvPr/>
        </p:nvSpPr>
        <p:spPr>
          <a:xfrm>
            <a:off x="780139" y="832712"/>
            <a:ext cx="2954655" cy="461665"/>
          </a:xfrm>
          <a:prstGeom prst="rect">
            <a:avLst/>
          </a:prstGeom>
          <a:noFill/>
        </p:spPr>
        <p:txBody>
          <a:bodyPr wrap="none" rtlCol="0">
            <a:spAutoFit/>
          </a:bodyPr>
          <a:lstStyle/>
          <a:p>
            <a:r>
              <a:rPr lang="en-US" sz="2400" b="1" dirty="0"/>
              <a:t>Fourier Transform:</a:t>
            </a:r>
          </a:p>
        </p:txBody>
      </p:sp>
      <mc:AlternateContent xmlns:mc="http://schemas.openxmlformats.org/markup-compatibility/2006" xmlns:a14="http://schemas.microsoft.com/office/drawing/2010/main">
        <mc:Choice Requires="a14">
          <p:sp>
            <p:nvSpPr>
              <p:cNvPr id="11" name="Hộp Văn bản 10">
                <a:extLst>
                  <a:ext uri="{FF2B5EF4-FFF2-40B4-BE49-F238E27FC236}">
                    <a16:creationId xmlns:a16="http://schemas.microsoft.com/office/drawing/2014/main" id="{E12C736F-75FD-CA84-B3FD-707C7E2EFC39}"/>
                  </a:ext>
                </a:extLst>
              </p:cNvPr>
              <p:cNvSpPr txBox="1"/>
              <p:nvPr/>
            </p:nvSpPr>
            <p:spPr>
              <a:xfrm>
                <a:off x="1373359" y="1284407"/>
                <a:ext cx="4595641" cy="1351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𝐹</m:t>
                      </m:r>
                      <m:d>
                        <m:dPr>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𝑢</m:t>
                          </m:r>
                        </m:e>
                      </m:d>
                      <m:r>
                        <a:rPr lang="en-US" sz="2800" b="0" i="1" dirty="0" smtClean="0">
                          <a:latin typeface="Cambria Math" panose="02040503050406030204" pitchFamily="18" charset="0"/>
                        </a:rPr>
                        <m:t>=</m:t>
                      </m:r>
                      <m:nary>
                        <m:naryPr>
                          <m:limLoc m:val="undOvr"/>
                          <m:ctrlPr>
                            <a:rPr lang="en-US" sz="2800" b="0" i="1" dirty="0" smtClean="0">
                              <a:latin typeface="Cambria Math" panose="02040503050406030204" pitchFamily="18" charset="0"/>
                            </a:rPr>
                          </m:ctrlPr>
                        </m:naryPr>
                        <m:sub>
                          <m:r>
                            <m:rPr>
                              <m:nor/>
                            </m:rPr>
                            <a:rPr lang="en-US" sz="2800" b="0" i="0" dirty="0" smtClean="0">
                              <a:latin typeface="Cambria Math" panose="02040503050406030204" pitchFamily="18" charset="0"/>
                            </a:rPr>
                            <m:t>−</m:t>
                          </m:r>
                          <m:r>
                            <a:rPr lang="en-US" sz="2800" b="0" i="1" dirty="0" smtClean="0">
                              <a:latin typeface="Cambria Math" panose="02040503050406030204" pitchFamily="18" charset="0"/>
                            </a:rPr>
                            <m:t>∞</m:t>
                          </m:r>
                        </m:sub>
                        <m:sup>
                          <m:r>
                            <a:rPr lang="en-US" sz="2800" b="0" i="1" dirty="0" smtClean="0">
                              <a:latin typeface="Cambria Math" panose="02040503050406030204" pitchFamily="18" charset="0"/>
                            </a:rPr>
                            <m:t>∞</m:t>
                          </m:r>
                        </m:sup>
                        <m:e>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𝑥</m:t>
                              </m:r>
                            </m:e>
                          </m:d>
                          <m:r>
                            <a:rPr lang="en-US" sz="2800" b="0" i="1" dirty="0" smtClean="0">
                              <a:latin typeface="Cambria Math" panose="02040503050406030204" pitchFamily="18" charset="0"/>
                            </a:rPr>
                            <m:t> </m:t>
                          </m:r>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𝑒</m:t>
                              </m:r>
                            </m:e>
                            <m:sup>
                              <m:r>
                                <a:rPr lang="en-US" sz="2800" b="0" i="1" dirty="0" smtClean="0">
                                  <a:latin typeface="Cambria Math" panose="02040503050406030204" pitchFamily="18" charset="0"/>
                                </a:rPr>
                                <m:t>−</m:t>
                              </m:r>
                              <m:r>
                                <a:rPr lang="en-US" sz="2800" b="0" i="1" dirty="0" smtClean="0">
                                  <a:latin typeface="Cambria Math" panose="02040503050406030204" pitchFamily="18" charset="0"/>
                                </a:rPr>
                                <m:t>𝑖</m:t>
                              </m:r>
                              <m:r>
                                <a:rPr lang="en-US" sz="2800" b="0" i="1" dirty="0" smtClean="0">
                                  <a:latin typeface="Cambria Math" panose="02040503050406030204" pitchFamily="18" charset="0"/>
                                </a:rPr>
                                <m:t>2</m:t>
                              </m:r>
                              <m:r>
                                <a:rPr lang="en-US" sz="2800" b="0" i="1" dirty="0" smtClean="0">
                                  <a:latin typeface="Cambria Math" panose="02040503050406030204" pitchFamily="18" charset="0"/>
                                </a:rPr>
                                <m:t>𝜋</m:t>
                              </m:r>
                              <m:r>
                                <a:rPr lang="en-US" sz="2800" b="0" i="1" dirty="0" smtClean="0">
                                  <a:latin typeface="Cambria Math" panose="02040503050406030204" pitchFamily="18" charset="0"/>
                                </a:rPr>
                                <m:t>𝑢𝑥</m:t>
                              </m:r>
                            </m:sup>
                          </m:sSup>
                          <m:r>
                            <a:rPr lang="en-US" sz="2800" b="0" i="1" dirty="0" smtClean="0">
                              <a:latin typeface="Cambria Math" panose="02040503050406030204" pitchFamily="18" charset="0"/>
                            </a:rPr>
                            <m:t>𝑑𝑥</m:t>
                          </m:r>
                        </m:e>
                      </m:nary>
                    </m:oMath>
                  </m:oMathPara>
                </a14:m>
                <a:endParaRPr lang="en-US" sz="2800" dirty="0"/>
              </a:p>
            </p:txBody>
          </p:sp>
        </mc:Choice>
        <mc:Fallback xmlns="">
          <p:sp>
            <p:nvSpPr>
              <p:cNvPr id="11" name="Hộp Văn bản 10">
                <a:extLst>
                  <a:ext uri="{FF2B5EF4-FFF2-40B4-BE49-F238E27FC236}">
                    <a16:creationId xmlns:a16="http://schemas.microsoft.com/office/drawing/2014/main" id="{E12C736F-75FD-CA84-B3FD-707C7E2EFC39}"/>
                  </a:ext>
                </a:extLst>
              </p:cNvPr>
              <p:cNvSpPr txBox="1">
                <a:spLocks noRot="1" noChangeAspect="1" noMove="1" noResize="1" noEditPoints="1" noAdjustHandles="1" noChangeArrowheads="1" noChangeShapeType="1" noTextEdit="1"/>
              </p:cNvSpPr>
              <p:nvPr/>
            </p:nvSpPr>
            <p:spPr>
              <a:xfrm>
                <a:off x="1373359" y="1284407"/>
                <a:ext cx="4595641" cy="13516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Hộp Văn bản 11">
                <a:extLst>
                  <a:ext uri="{FF2B5EF4-FFF2-40B4-BE49-F238E27FC236}">
                    <a16:creationId xmlns:a16="http://schemas.microsoft.com/office/drawing/2014/main" id="{C3997665-2BC8-8C84-F84A-A83D9B4DAF88}"/>
                  </a:ext>
                </a:extLst>
              </p:cNvPr>
              <p:cNvSpPr txBox="1"/>
              <p:nvPr/>
            </p:nvSpPr>
            <p:spPr>
              <a:xfrm>
                <a:off x="1127549" y="3403209"/>
                <a:ext cx="5087260" cy="1351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𝑥</m:t>
                          </m:r>
                        </m:e>
                      </m:d>
                      <m:r>
                        <a:rPr lang="en-US" sz="2800" b="0" i="1" dirty="0" smtClean="0">
                          <a:latin typeface="Cambria Math" panose="02040503050406030204" pitchFamily="18" charset="0"/>
                        </a:rPr>
                        <m:t>=</m:t>
                      </m:r>
                      <m:nary>
                        <m:naryPr>
                          <m:limLoc m:val="undOvr"/>
                          <m:ctrlPr>
                            <a:rPr lang="en-US" sz="2800" b="0" i="1" dirty="0" smtClean="0">
                              <a:latin typeface="Cambria Math" panose="02040503050406030204" pitchFamily="18" charset="0"/>
                            </a:rPr>
                          </m:ctrlPr>
                        </m:naryPr>
                        <m:sub>
                          <m:r>
                            <m:rPr>
                              <m:nor/>
                            </m:rPr>
                            <a:rPr lang="en-US" sz="2800" b="0" i="0" dirty="0" smtClean="0">
                              <a:latin typeface="Cambria Math" panose="02040503050406030204" pitchFamily="18" charset="0"/>
                            </a:rPr>
                            <m:t>−</m:t>
                          </m:r>
                          <m:r>
                            <a:rPr lang="en-US" sz="2800" b="0" i="1" dirty="0" smtClean="0">
                              <a:latin typeface="Cambria Math" panose="02040503050406030204" pitchFamily="18" charset="0"/>
                            </a:rPr>
                            <m:t>∞</m:t>
                          </m:r>
                        </m:sub>
                        <m:sup>
                          <m:r>
                            <a:rPr lang="en-US" sz="2800" b="0" i="1" dirty="0" smtClean="0">
                              <a:latin typeface="Cambria Math" panose="02040503050406030204" pitchFamily="18" charset="0"/>
                            </a:rPr>
                            <m:t>∞</m:t>
                          </m:r>
                        </m:sup>
                        <m:e>
                          <m:r>
                            <a:rPr lang="en-US" sz="2800" b="0" i="1" dirty="0" smtClean="0">
                              <a:latin typeface="Cambria Math" panose="02040503050406030204" pitchFamily="18" charset="0"/>
                            </a:rPr>
                            <m:t>𝐹</m:t>
                          </m:r>
                          <m:d>
                            <m:dPr>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𝑢</m:t>
                              </m:r>
                            </m:e>
                          </m:d>
                          <m:r>
                            <a:rPr lang="en-US" sz="2800" b="0" i="1" dirty="0" smtClean="0">
                              <a:latin typeface="Cambria Math" panose="02040503050406030204" pitchFamily="18" charset="0"/>
                            </a:rPr>
                            <m:t> </m:t>
                          </m:r>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𝑒</m:t>
                              </m:r>
                            </m:e>
                            <m:sup>
                              <m:r>
                                <a:rPr lang="en-US" sz="2800" b="0" i="1" dirty="0" smtClean="0">
                                  <a:latin typeface="Cambria Math" panose="02040503050406030204" pitchFamily="18" charset="0"/>
                                </a:rPr>
                                <m:t>𝑖</m:t>
                              </m:r>
                              <m:r>
                                <a:rPr lang="en-US" sz="2800" b="0" i="1" dirty="0" smtClean="0">
                                  <a:latin typeface="Cambria Math" panose="02040503050406030204" pitchFamily="18" charset="0"/>
                                </a:rPr>
                                <m:t>2</m:t>
                              </m:r>
                              <m:r>
                                <a:rPr lang="en-US" sz="2800" b="0" i="1" dirty="0" smtClean="0">
                                  <a:latin typeface="Cambria Math" panose="02040503050406030204" pitchFamily="18" charset="0"/>
                                </a:rPr>
                                <m:t>𝜋</m:t>
                              </m:r>
                              <m:r>
                                <a:rPr lang="en-US" sz="2800" b="0" i="1" dirty="0" smtClean="0">
                                  <a:latin typeface="Cambria Math" panose="02040503050406030204" pitchFamily="18" charset="0"/>
                                </a:rPr>
                                <m:t>𝑢𝑥</m:t>
                              </m:r>
                            </m:sup>
                          </m:sSup>
                          <m:r>
                            <a:rPr lang="en-US" sz="2800" b="0" i="1" dirty="0" smtClean="0">
                              <a:latin typeface="Cambria Math" panose="02040503050406030204" pitchFamily="18" charset="0"/>
                            </a:rPr>
                            <m:t>𝑑𝑢</m:t>
                          </m:r>
                        </m:e>
                      </m:nary>
                    </m:oMath>
                  </m:oMathPara>
                </a14:m>
                <a:endParaRPr lang="en-US" sz="2800" dirty="0"/>
              </a:p>
            </p:txBody>
          </p:sp>
        </mc:Choice>
        <mc:Fallback xmlns="">
          <p:sp>
            <p:nvSpPr>
              <p:cNvPr id="12" name="Hộp Văn bản 11">
                <a:extLst>
                  <a:ext uri="{FF2B5EF4-FFF2-40B4-BE49-F238E27FC236}">
                    <a16:creationId xmlns:a16="http://schemas.microsoft.com/office/drawing/2014/main" id="{C3997665-2BC8-8C84-F84A-A83D9B4DAF88}"/>
                  </a:ext>
                </a:extLst>
              </p:cNvPr>
              <p:cNvSpPr txBox="1">
                <a:spLocks noRot="1" noChangeAspect="1" noMove="1" noResize="1" noEditPoints="1" noAdjustHandles="1" noChangeArrowheads="1" noChangeShapeType="1" noTextEdit="1"/>
              </p:cNvSpPr>
              <p:nvPr/>
            </p:nvSpPr>
            <p:spPr>
              <a:xfrm>
                <a:off x="1127549" y="3403209"/>
                <a:ext cx="5087260" cy="1351652"/>
              </a:xfrm>
              <a:prstGeom prst="rect">
                <a:avLst/>
              </a:prstGeom>
              <a:blipFill>
                <a:blip r:embed="rId4"/>
                <a:stretch>
                  <a:fillRect/>
                </a:stretch>
              </a:blipFill>
            </p:spPr>
            <p:txBody>
              <a:bodyPr/>
              <a:lstStyle/>
              <a:p>
                <a:r>
                  <a:rPr lang="en-US">
                    <a:noFill/>
                  </a:rPr>
                  <a:t> </a:t>
                </a:r>
              </a:p>
            </p:txBody>
          </p:sp>
        </mc:Fallback>
      </mc:AlternateContent>
      <p:sp>
        <p:nvSpPr>
          <p:cNvPr id="13" name="Hộp Văn bản 12">
            <a:extLst>
              <a:ext uri="{FF2B5EF4-FFF2-40B4-BE49-F238E27FC236}">
                <a16:creationId xmlns:a16="http://schemas.microsoft.com/office/drawing/2014/main" id="{58C5F53F-1006-EDC0-AA25-BD68C84936C1}"/>
              </a:ext>
            </a:extLst>
          </p:cNvPr>
          <p:cNvSpPr txBox="1"/>
          <p:nvPr/>
        </p:nvSpPr>
        <p:spPr>
          <a:xfrm>
            <a:off x="780139" y="2869151"/>
            <a:ext cx="4118435" cy="461665"/>
          </a:xfrm>
          <a:prstGeom prst="rect">
            <a:avLst/>
          </a:prstGeom>
          <a:noFill/>
        </p:spPr>
        <p:txBody>
          <a:bodyPr wrap="none" rtlCol="0">
            <a:spAutoFit/>
          </a:bodyPr>
          <a:lstStyle/>
          <a:p>
            <a:r>
              <a:rPr lang="en-US" sz="2400" b="1" dirty="0"/>
              <a:t>Inverse Fourier Transform:</a:t>
            </a:r>
          </a:p>
        </p:txBody>
      </p:sp>
      <mc:AlternateContent xmlns:mc="http://schemas.openxmlformats.org/markup-compatibility/2006" xmlns:a14="http://schemas.microsoft.com/office/drawing/2010/main">
        <mc:Choice Requires="a14">
          <p:sp>
            <p:nvSpPr>
              <p:cNvPr id="14" name="Hộp Văn bản 13">
                <a:extLst>
                  <a:ext uri="{FF2B5EF4-FFF2-40B4-BE49-F238E27FC236}">
                    <a16:creationId xmlns:a16="http://schemas.microsoft.com/office/drawing/2014/main" id="{F9187072-3407-837D-9892-94F1F08C9703}"/>
                  </a:ext>
                </a:extLst>
              </p:cNvPr>
              <p:cNvSpPr txBox="1"/>
              <p:nvPr/>
            </p:nvSpPr>
            <p:spPr>
              <a:xfrm>
                <a:off x="5384800" y="2403151"/>
                <a:ext cx="3759200" cy="1232966"/>
              </a:xfrm>
              <a:prstGeom prst="rect">
                <a:avLst/>
              </a:prstGeom>
              <a:noFill/>
            </p:spPr>
            <p:txBody>
              <a:bodyPr wrap="square" rtlCol="0">
                <a:spAutoFit/>
              </a:bodyPr>
              <a:lstStyle/>
              <a:p>
                <a14:m>
                  <m:oMath xmlns:m="http://schemas.openxmlformats.org/officeDocument/2006/math">
                    <m:r>
                      <a:rPr lang="en-US" sz="1800" b="0" i="1" smtClean="0">
                        <a:latin typeface="Cambria Math" panose="02040503050406030204" pitchFamily="18" charset="0"/>
                      </a:rPr>
                      <m:t>𝑥</m:t>
                    </m:r>
                  </m:oMath>
                </a14:m>
                <a:r>
                  <a:rPr lang="en-US" sz="1800" dirty="0"/>
                  <a:t> : </a:t>
                </a:r>
                <a:r>
                  <a:rPr lang="en-US" sz="1800" dirty="0" err="1"/>
                  <a:t>giá</a:t>
                </a:r>
                <a:r>
                  <a:rPr lang="en-US" sz="1800" dirty="0"/>
                  <a:t> </a:t>
                </a:r>
                <a:r>
                  <a:rPr lang="en-US" sz="1800" dirty="0" err="1"/>
                  <a:t>trị</a:t>
                </a:r>
                <a:r>
                  <a:rPr lang="en-US" sz="1800" dirty="0"/>
                  <a:t> </a:t>
                </a:r>
                <a:r>
                  <a:rPr lang="en-US" sz="1800" dirty="0" err="1"/>
                  <a:t>trong</a:t>
                </a:r>
                <a:r>
                  <a:rPr lang="en-US" sz="1800" dirty="0"/>
                  <a:t> </a:t>
                </a:r>
                <a:r>
                  <a:rPr lang="en-US" sz="1800" dirty="0" err="1"/>
                  <a:t>miền</a:t>
                </a:r>
                <a:r>
                  <a:rPr lang="en-US" sz="1800" dirty="0"/>
                  <a:t> </a:t>
                </a:r>
                <a:r>
                  <a:rPr lang="en-US" sz="1800" dirty="0" err="1"/>
                  <a:t>không</a:t>
                </a:r>
                <a:r>
                  <a:rPr lang="en-US" sz="1800" dirty="0"/>
                  <a:t> </a:t>
                </a:r>
                <a:r>
                  <a:rPr lang="en-US" sz="1800" dirty="0" err="1"/>
                  <a:t>gian</a:t>
                </a:r>
                <a:endParaRPr lang="en-US" sz="1800" dirty="0"/>
              </a:p>
              <a:p>
                <a14:m>
                  <m:oMath xmlns:m="http://schemas.openxmlformats.org/officeDocument/2006/math">
                    <m:r>
                      <a:rPr lang="en-US" sz="1800" b="0" i="1" smtClean="0">
                        <a:latin typeface="Cambria Math" panose="02040503050406030204" pitchFamily="18" charset="0"/>
                      </a:rPr>
                      <m:t>𝑢</m:t>
                    </m:r>
                  </m:oMath>
                </a14:m>
                <a:r>
                  <a:rPr lang="en-US" sz="1800" dirty="0"/>
                  <a:t>: </a:t>
                </a:r>
                <a:r>
                  <a:rPr lang="en-US" sz="1800" dirty="0" err="1"/>
                  <a:t>giá</a:t>
                </a:r>
                <a:r>
                  <a:rPr lang="en-US" sz="1800" dirty="0"/>
                  <a:t> </a:t>
                </a:r>
                <a:r>
                  <a:rPr lang="en-US" sz="1800" dirty="0" err="1"/>
                  <a:t>trị</a:t>
                </a:r>
                <a:r>
                  <a:rPr lang="en-US" sz="1800" dirty="0"/>
                  <a:t> </a:t>
                </a:r>
                <a:r>
                  <a:rPr lang="en-US" sz="1800" dirty="0" err="1"/>
                  <a:t>trong</a:t>
                </a:r>
                <a:r>
                  <a:rPr lang="en-US" sz="1800" dirty="0"/>
                  <a:t> </a:t>
                </a:r>
                <a:r>
                  <a:rPr lang="en-US" sz="1800" dirty="0" err="1"/>
                  <a:t>miền</a:t>
                </a:r>
                <a:r>
                  <a:rPr lang="en-US" sz="1800" dirty="0"/>
                  <a:t> </a:t>
                </a:r>
                <a:r>
                  <a:rPr lang="en-US" sz="1800" dirty="0" err="1"/>
                  <a:t>tần</a:t>
                </a:r>
                <a:r>
                  <a:rPr lang="en-US" sz="1800" dirty="0"/>
                  <a:t> </a:t>
                </a:r>
                <a:r>
                  <a:rPr lang="en-US" sz="1800" dirty="0" err="1"/>
                  <a:t>số</a:t>
                </a:r>
                <a:endParaRPr lang="en-US" sz="1800" dirty="0"/>
              </a:p>
              <a:p>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𝑖</m:t>
                      </m:r>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r>
                            <a:rPr lang="en-US" sz="1800" b="0" i="1" smtClean="0">
                              <a:latin typeface="Cambria Math" panose="02040503050406030204" pitchFamily="18" charset="0"/>
                            </a:rPr>
                            <m:t>−1</m:t>
                          </m:r>
                        </m:e>
                      </m:rad>
                    </m:oMath>
                  </m:oMathPara>
                </a14:m>
                <a:endParaRPr lang="en-US" sz="1800" dirty="0"/>
              </a:p>
              <a:p>
                <a:endParaRPr lang="en-US" sz="1800" dirty="0"/>
              </a:p>
            </p:txBody>
          </p:sp>
        </mc:Choice>
        <mc:Fallback xmlns="">
          <p:sp>
            <p:nvSpPr>
              <p:cNvPr id="14" name="Hộp Văn bản 13">
                <a:extLst>
                  <a:ext uri="{FF2B5EF4-FFF2-40B4-BE49-F238E27FC236}">
                    <a16:creationId xmlns:a16="http://schemas.microsoft.com/office/drawing/2014/main" id="{F9187072-3407-837D-9892-94F1F08C9703}"/>
                  </a:ext>
                </a:extLst>
              </p:cNvPr>
              <p:cNvSpPr txBox="1">
                <a:spLocks noRot="1" noChangeAspect="1" noMove="1" noResize="1" noEditPoints="1" noAdjustHandles="1" noChangeArrowheads="1" noChangeShapeType="1" noTextEdit="1"/>
              </p:cNvSpPr>
              <p:nvPr/>
            </p:nvSpPr>
            <p:spPr>
              <a:xfrm>
                <a:off x="5384800" y="2403151"/>
                <a:ext cx="3759200" cy="1232966"/>
              </a:xfrm>
              <a:prstGeom prst="rect">
                <a:avLst/>
              </a:prstGeom>
              <a:blipFill>
                <a:blip r:embed="rId5"/>
                <a:stretch>
                  <a:fillRect t="-2475"/>
                </a:stretch>
              </a:blipFill>
            </p:spPr>
            <p:txBody>
              <a:bodyPr/>
              <a:lstStyle/>
              <a:p>
                <a:r>
                  <a:rPr lang="en-US">
                    <a:noFill/>
                  </a:rPr>
                  <a:t> </a:t>
                </a:r>
              </a:p>
            </p:txBody>
          </p:sp>
        </mc:Fallback>
      </mc:AlternateContent>
    </p:spTree>
    <p:extLst>
      <p:ext uri="{BB962C8B-B14F-4D97-AF65-F5344CB8AC3E}">
        <p14:creationId xmlns:p14="http://schemas.microsoft.com/office/powerpoint/2010/main" val="2946720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2" name="Hộp Văn bản 1">
            <a:extLst>
              <a:ext uri="{FF2B5EF4-FFF2-40B4-BE49-F238E27FC236}">
                <a16:creationId xmlns:a16="http://schemas.microsoft.com/office/drawing/2014/main" id="{2CFF184A-FF53-3F6D-8A53-44D07207AAB4}"/>
              </a:ext>
            </a:extLst>
          </p:cNvPr>
          <p:cNvSpPr txBox="1"/>
          <p:nvPr/>
        </p:nvSpPr>
        <p:spPr>
          <a:xfrm>
            <a:off x="415419" y="424979"/>
            <a:ext cx="6933308" cy="461665"/>
          </a:xfrm>
          <a:prstGeom prst="rect">
            <a:avLst/>
          </a:prstGeom>
          <a:noFill/>
        </p:spPr>
        <p:txBody>
          <a:bodyPr wrap="none" rtlCol="0">
            <a:spAutoFit/>
          </a:bodyPr>
          <a:lstStyle/>
          <a:p>
            <a:r>
              <a:rPr lang="en-US" sz="2400" b="1" dirty="0" err="1"/>
              <a:t>Biễu</a:t>
            </a:r>
            <a:r>
              <a:rPr lang="en-US" sz="2400" b="1" dirty="0"/>
              <a:t> </a:t>
            </a:r>
            <a:r>
              <a:rPr lang="en-US" sz="2400" b="1" dirty="0" err="1"/>
              <a:t>diễn</a:t>
            </a:r>
            <a:r>
              <a:rPr lang="en-US" sz="2400" b="1" dirty="0"/>
              <a:t> Fourier Transform </a:t>
            </a:r>
            <a:r>
              <a:rPr lang="en-US" sz="2400" b="1" dirty="0" err="1"/>
              <a:t>sử</a:t>
            </a:r>
            <a:r>
              <a:rPr lang="en-US" sz="2400" b="1" dirty="0"/>
              <a:t> </a:t>
            </a:r>
            <a:r>
              <a:rPr lang="en-US" sz="2400" b="1" dirty="0" err="1"/>
              <a:t>dụng</a:t>
            </a:r>
            <a:r>
              <a:rPr lang="en-US" sz="2400" b="1" dirty="0"/>
              <a:t> </a:t>
            </a:r>
            <a:r>
              <a:rPr lang="en-US" sz="2400" b="1" dirty="0" err="1"/>
              <a:t>số</a:t>
            </a:r>
            <a:r>
              <a:rPr lang="en-US" sz="2400" b="1" dirty="0"/>
              <a:t> </a:t>
            </a:r>
            <a:r>
              <a:rPr lang="en-US" sz="2400" b="1" dirty="0" err="1"/>
              <a:t>phức</a:t>
            </a:r>
            <a:endParaRPr lang="en-US" sz="2400" b="1" dirty="0"/>
          </a:p>
        </p:txBody>
      </p:sp>
      <mc:AlternateContent xmlns:mc="http://schemas.openxmlformats.org/markup-compatibility/2006" xmlns:a14="http://schemas.microsoft.com/office/drawing/2010/main">
        <mc:Choice Requires="a14">
          <p:sp>
            <p:nvSpPr>
              <p:cNvPr id="3" name="Hộp Văn bản 1">
                <a:extLst>
                  <a:ext uri="{FF2B5EF4-FFF2-40B4-BE49-F238E27FC236}">
                    <a16:creationId xmlns:a16="http://schemas.microsoft.com/office/drawing/2014/main" id="{50DB1CC0-6988-B6D2-98CF-CFD9F5052354}"/>
                  </a:ext>
                </a:extLst>
              </p:cNvPr>
              <p:cNvSpPr txBox="1"/>
              <p:nvPr/>
            </p:nvSpPr>
            <p:spPr>
              <a:xfrm>
                <a:off x="447318" y="1225033"/>
                <a:ext cx="3027945" cy="847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Công </a:t>
                </a:r>
                <a:r>
                  <a:rPr lang="en-US" sz="2400" dirty="0" err="1"/>
                  <a:t>thức</a:t>
                </a:r>
                <a:r>
                  <a:rPr lang="en-US" sz="2400" dirty="0"/>
                  <a:t> Euler:</a:t>
                </a:r>
              </a:p>
              <a:p>
                <a:r>
                  <a:rPr lang="en-US" sz="2400" dirty="0"/>
                  <a: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𝑖</m:t>
                        </m:r>
                        <m:r>
                          <a:rPr lang="en-US" sz="2400" b="0" i="1" smtClean="0">
                            <a:latin typeface="Cambria Math" panose="02040503050406030204" pitchFamily="18" charset="0"/>
                          </a:rPr>
                          <m:t>𝜃</m:t>
                        </m:r>
                      </m:sup>
                    </m:sSup>
                    <m:r>
                      <a:rPr lang="en-US" sz="2400" b="0" i="1" smtClean="0">
                        <a:latin typeface="Cambria Math" panose="02040503050406030204" pitchFamily="18" charset="0"/>
                      </a:rPr>
                      <m:t>= </m:t>
                    </m:r>
                    <m:func>
                      <m:funcPr>
                        <m:ctrlPr>
                          <a:rPr lang="en-US" sz="2400" b="0" i="1" smtClean="0">
                            <a:latin typeface="Cambria Math" panose="02040503050406030204" pitchFamily="18" charset="0"/>
                          </a:rPr>
                        </m:ctrlPr>
                      </m:funcPr>
                      <m:fNa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𝜃</m:t>
                            </m:r>
                            <m:r>
                              <a:rPr lang="en-US" sz="2400" b="0" i="1" smtClean="0">
                                <a:latin typeface="Cambria Math" panose="02040503050406030204" pitchFamily="18" charset="0"/>
                              </a:rPr>
                              <m:t>+</m:t>
                            </m:r>
                            <m:r>
                              <a:rPr lang="en-US" sz="2400" b="0" i="1" smtClean="0">
                                <a:latin typeface="Cambria Math" panose="02040503050406030204" pitchFamily="18" charset="0"/>
                              </a:rPr>
                              <m:t>𝑖</m:t>
                            </m:r>
                          </m:e>
                        </m:func>
                        <m:r>
                          <m:rPr>
                            <m:sty m:val="p"/>
                          </m:rPr>
                          <a:rPr lang="en-US" sz="2400" b="0" i="0" smtClean="0">
                            <a:latin typeface="Cambria Math" panose="02040503050406030204" pitchFamily="18" charset="0"/>
                          </a:rPr>
                          <m:t>sin</m:t>
                        </m:r>
                      </m:fName>
                      <m:e>
                        <m:r>
                          <a:rPr lang="en-US" sz="2400" b="0" i="1" smtClean="0">
                            <a:latin typeface="Cambria Math" panose="02040503050406030204" pitchFamily="18" charset="0"/>
                          </a:rPr>
                          <m:t>𝜃</m:t>
                        </m:r>
                      </m:e>
                    </m:func>
                    <m:r>
                      <a:rPr lang="en-US" sz="2400" b="0" i="1" smtClean="0">
                        <a:latin typeface="Cambria Math" panose="02040503050406030204" pitchFamily="18" charset="0"/>
                      </a:rPr>
                      <m:t> </m:t>
                    </m:r>
                  </m:oMath>
                </a14:m>
                <a:endParaRPr lang="en-US" sz="2400" b="0" dirty="0"/>
              </a:p>
            </p:txBody>
          </p:sp>
        </mc:Choice>
        <mc:Fallback xmlns="">
          <p:sp>
            <p:nvSpPr>
              <p:cNvPr id="3" name="Hộp Văn bản 1">
                <a:extLst>
                  <a:ext uri="{FF2B5EF4-FFF2-40B4-BE49-F238E27FC236}">
                    <a16:creationId xmlns:a16="http://schemas.microsoft.com/office/drawing/2014/main" id="{50DB1CC0-6988-B6D2-98CF-CFD9F5052354}"/>
                  </a:ext>
                </a:extLst>
              </p:cNvPr>
              <p:cNvSpPr txBox="1">
                <a:spLocks noRot="1" noChangeAspect="1" noMove="1" noResize="1" noEditPoints="1" noAdjustHandles="1" noChangeArrowheads="1" noChangeShapeType="1" noTextEdit="1"/>
              </p:cNvSpPr>
              <p:nvPr/>
            </p:nvSpPr>
            <p:spPr>
              <a:xfrm>
                <a:off x="447318" y="1225033"/>
                <a:ext cx="3027945" cy="847220"/>
              </a:xfrm>
              <a:prstGeom prst="rect">
                <a:avLst/>
              </a:prstGeom>
              <a:blipFill>
                <a:blip r:embed="rId3"/>
                <a:stretch>
                  <a:fillRect l="-3018" t="-5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Hộp Văn bản 1">
                <a:extLst>
                  <a:ext uri="{FF2B5EF4-FFF2-40B4-BE49-F238E27FC236}">
                    <a16:creationId xmlns:a16="http://schemas.microsoft.com/office/drawing/2014/main" id="{146DA491-E76C-BC0A-443C-EEF8A0067469}"/>
                  </a:ext>
                </a:extLst>
              </p:cNvPr>
              <p:cNvSpPr txBox="1"/>
              <p:nvPr/>
            </p:nvSpPr>
            <p:spPr>
              <a:xfrm>
                <a:off x="655384" y="2468609"/>
                <a:ext cx="2905604" cy="156966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Số </a:t>
                </a:r>
                <a:r>
                  <a:rPr lang="en-US" sz="2400" dirty="0" err="1"/>
                  <a:t>thực</a:t>
                </a:r>
                <a:r>
                  <a:rPr lang="en-US" sz="2400" dirty="0"/>
                  <a:t>: </a:t>
                </a:r>
                <a14:m>
                  <m:oMath xmlns:m="http://schemas.openxmlformats.org/officeDocument/2006/math">
                    <m:r>
                      <m:rPr>
                        <m:sty m:val="p"/>
                      </m:rPr>
                      <a:rPr lang="en-US" sz="2400" b="0" i="0" smtClean="0">
                        <a:latin typeface="Cambria Math" panose="02040503050406030204" pitchFamily="18" charset="0"/>
                      </a:rPr>
                      <m:t>C</m:t>
                    </m:r>
                    <m:r>
                      <a:rPr lang="en-US" sz="2400" b="0" i="1" smtClean="0">
                        <a:latin typeface="Cambria Math" panose="02040503050406030204" pitchFamily="18" charset="0"/>
                      </a:rPr>
                      <m:t>= </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R</m:t>
                        </m:r>
                        <m:r>
                          <a:rPr lang="en-US" sz="2400" b="0" i="0" smtClean="0">
                            <a:latin typeface="Cambria Math" panose="02040503050406030204" pitchFamily="18" charset="0"/>
                          </a:rPr>
                          <m:t>+ </m:t>
                        </m:r>
                      </m:fName>
                      <m:e>
                        <m:r>
                          <a:rPr lang="en-US" sz="2400" b="0" i="1" smtClean="0">
                            <a:latin typeface="Cambria Math" panose="02040503050406030204" pitchFamily="18" charset="0"/>
                          </a:rPr>
                          <m:t>𝑖𝐼</m:t>
                        </m:r>
                      </m:e>
                    </m:func>
                  </m:oMath>
                </a14:m>
                <a:endParaRPr lang="en-US" sz="2400" b="0" i="1" dirty="0">
                  <a:latin typeface="Cambria Math" panose="02040503050406030204" pitchFamily="18" charset="0"/>
                </a:endParaRPr>
              </a:p>
              <a:p>
                <a:r>
                  <a:rPr lang="en-US" sz="2400" b="0" dirty="0" err="1"/>
                  <a:t>Với</a:t>
                </a:r>
                <a:r>
                  <a:rPr lang="en-US" sz="2400" dirty="0"/>
                  <a: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𝑗</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=−1</m:t>
                    </m:r>
                  </m:oMath>
                </a14:m>
                <a:endParaRPr lang="en-US" sz="2400" b="0" dirty="0"/>
              </a:p>
              <a:p>
                <a:r>
                  <a:rPr lang="en-US" sz="2400" b="0" dirty="0"/>
                  <a:t>R: </a:t>
                </a:r>
                <a:r>
                  <a:rPr lang="en-US" sz="2400" b="0" dirty="0" err="1"/>
                  <a:t>giá</a:t>
                </a:r>
                <a:r>
                  <a:rPr lang="en-US" sz="2400" b="0" dirty="0"/>
                  <a:t> </a:t>
                </a:r>
                <a:r>
                  <a:rPr lang="en-US" sz="2400" b="0" dirty="0" err="1"/>
                  <a:t>trị</a:t>
                </a:r>
                <a:r>
                  <a:rPr lang="en-US" sz="2400" b="0" dirty="0"/>
                  <a:t> </a:t>
                </a:r>
                <a:r>
                  <a:rPr lang="en-US" sz="2400" b="0" dirty="0" err="1"/>
                  <a:t>thực</a:t>
                </a:r>
                <a:endParaRPr lang="en-US" sz="2400" b="0" dirty="0"/>
              </a:p>
              <a:p>
                <a:r>
                  <a:rPr lang="en-US" sz="2400" dirty="0"/>
                  <a:t>I: </a:t>
                </a:r>
                <a:r>
                  <a:rPr lang="en-US" sz="2400" dirty="0" err="1"/>
                  <a:t>giá</a:t>
                </a:r>
                <a:r>
                  <a:rPr lang="en-US" sz="2400" dirty="0"/>
                  <a:t> </a:t>
                </a:r>
                <a:r>
                  <a:rPr lang="en-US" sz="2400" dirty="0" err="1"/>
                  <a:t>trị</a:t>
                </a:r>
                <a:r>
                  <a:rPr lang="en-US" sz="2400" dirty="0"/>
                  <a:t> </a:t>
                </a:r>
                <a:r>
                  <a:rPr lang="en-US" sz="2400" dirty="0" err="1"/>
                  <a:t>ảo</a:t>
                </a:r>
                <a:endParaRPr lang="en-US" sz="2400" dirty="0"/>
              </a:p>
            </p:txBody>
          </p:sp>
        </mc:Choice>
        <mc:Fallback xmlns="">
          <p:sp>
            <p:nvSpPr>
              <p:cNvPr id="4" name="Hộp Văn bản 1">
                <a:extLst>
                  <a:ext uri="{FF2B5EF4-FFF2-40B4-BE49-F238E27FC236}">
                    <a16:creationId xmlns:a16="http://schemas.microsoft.com/office/drawing/2014/main" id="{146DA491-E76C-BC0A-443C-EEF8A0067469}"/>
                  </a:ext>
                </a:extLst>
              </p:cNvPr>
              <p:cNvSpPr txBox="1">
                <a:spLocks noRot="1" noChangeAspect="1" noMove="1" noResize="1" noEditPoints="1" noAdjustHandles="1" noChangeArrowheads="1" noChangeShapeType="1" noTextEdit="1"/>
              </p:cNvSpPr>
              <p:nvPr/>
            </p:nvSpPr>
            <p:spPr>
              <a:xfrm>
                <a:off x="655384" y="2468609"/>
                <a:ext cx="2905604" cy="1569660"/>
              </a:xfrm>
              <a:prstGeom prst="rect">
                <a:avLst/>
              </a:prstGeom>
              <a:blipFill>
                <a:blip r:embed="rId4"/>
                <a:stretch>
                  <a:fillRect l="-3361" t="-2724" b="-85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Hộp Văn bản 1">
                <a:extLst>
                  <a:ext uri="{FF2B5EF4-FFF2-40B4-BE49-F238E27FC236}">
                    <a16:creationId xmlns:a16="http://schemas.microsoft.com/office/drawing/2014/main" id="{6EE4A3F4-4D5D-B19B-4838-7D4BBB48E82B}"/>
                  </a:ext>
                </a:extLst>
              </p:cNvPr>
              <p:cNvSpPr txBox="1"/>
              <p:nvPr/>
            </p:nvSpPr>
            <p:spPr>
              <a:xfrm>
                <a:off x="5195059" y="1186977"/>
                <a:ext cx="3053848"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e>
                      </m:d>
                      <m:r>
                        <a:rPr lang="en-US" sz="2400" b="0" i="1" smtClean="0">
                          <a:latin typeface="Cambria Math" panose="02040503050406030204" pitchFamily="18" charset="0"/>
                        </a:rPr>
                        <m:t>=</m:t>
                      </m:r>
                      <m:r>
                        <a:rPr lang="en-US" sz="2400" b="0" i="1" smtClean="0">
                          <a:latin typeface="Cambria Math" panose="02040503050406030204" pitchFamily="18" charset="0"/>
                        </a:rPr>
                        <m:t>𝑅</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e>
                      </m:d>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 </m:t>
                      </m: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oMath>
                  </m:oMathPara>
                </a14:m>
                <a:endParaRPr lang="en-US" sz="2400" b="0" dirty="0"/>
              </a:p>
            </p:txBody>
          </p:sp>
        </mc:Choice>
        <mc:Fallback xmlns="">
          <p:sp>
            <p:nvSpPr>
              <p:cNvPr id="5" name="Hộp Văn bản 1">
                <a:extLst>
                  <a:ext uri="{FF2B5EF4-FFF2-40B4-BE49-F238E27FC236}">
                    <a16:creationId xmlns:a16="http://schemas.microsoft.com/office/drawing/2014/main" id="{6EE4A3F4-4D5D-B19B-4838-7D4BBB48E82B}"/>
                  </a:ext>
                </a:extLst>
              </p:cNvPr>
              <p:cNvSpPr txBox="1">
                <a:spLocks noRot="1" noChangeAspect="1" noMove="1" noResize="1" noEditPoints="1" noAdjustHandles="1" noChangeArrowheads="1" noChangeShapeType="1" noTextEdit="1"/>
              </p:cNvSpPr>
              <p:nvPr/>
            </p:nvSpPr>
            <p:spPr>
              <a:xfrm>
                <a:off x="5195059" y="1186977"/>
                <a:ext cx="3053848" cy="461665"/>
              </a:xfrm>
              <a:prstGeom prst="rect">
                <a:avLst/>
              </a:prstGeom>
              <a:blipFill>
                <a:blip r:embed="rId5"/>
                <a:stretch>
                  <a:fillRect r="-200" b="-2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Hộp Văn bản 1">
                <a:extLst>
                  <a:ext uri="{FF2B5EF4-FFF2-40B4-BE49-F238E27FC236}">
                    <a16:creationId xmlns:a16="http://schemas.microsoft.com/office/drawing/2014/main" id="{7265AA65-3144-EECE-8319-B48456C89843}"/>
                  </a:ext>
                </a:extLst>
              </p:cNvPr>
              <p:cNvSpPr txBox="1"/>
              <p:nvPr/>
            </p:nvSpPr>
            <p:spPr>
              <a:xfrm>
                <a:off x="4572000" y="2072253"/>
                <a:ext cx="4870244" cy="223593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0" dirty="0"/>
                  <a:t>Biên </a:t>
                </a:r>
                <a:r>
                  <a:rPr lang="en-US" sz="2400" b="0" dirty="0" err="1"/>
                  <a:t>độ</a:t>
                </a:r>
                <a:r>
                  <a:rPr lang="en-US" sz="2400" b="0" dirty="0"/>
                  <a:t>: </a:t>
                </a:r>
                <a14:m>
                  <m:oMath xmlns:m="http://schemas.openxmlformats.org/officeDocument/2006/math">
                    <m:r>
                      <m:rPr>
                        <m:sty m:val="p"/>
                      </m:rPr>
                      <a:rPr lang="en-US" sz="2400" b="0" i="0" smtClean="0">
                        <a:latin typeface="Cambria Math" panose="02040503050406030204" pitchFamily="18" charset="0"/>
                      </a:rPr>
                      <m:t>A</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e>
                    </m:d>
                    <m:r>
                      <a:rPr lang="en-US" sz="2400" i="1">
                        <a:latin typeface="Cambria Math" panose="02040503050406030204" pitchFamily="18" charset="0"/>
                      </a:rPr>
                      <m:t>=</m:t>
                    </m:r>
                    <m:rad>
                      <m:radPr>
                        <m:degHide m:val="on"/>
                        <m:ctrlPr>
                          <a:rPr lang="en-US" sz="2400" i="1" smtClean="0">
                            <a:latin typeface="Cambria Math" panose="02040503050406030204" pitchFamily="18" charset="0"/>
                          </a:rPr>
                        </m:ctrlPr>
                      </m:radPr>
                      <m:deg/>
                      <m:e>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2</m:t>
                            </m:r>
                          </m:sup>
                        </m:sSup>
                        <m:d>
                          <m:dPr>
                            <m:ctrlPr>
                              <a:rPr lang="en-US" sz="2400" i="1">
                                <a:latin typeface="Cambria Math" panose="02040503050406030204" pitchFamily="18" charset="0"/>
                              </a:rPr>
                            </m:ctrlPr>
                          </m:dPr>
                          <m:e>
                            <m:r>
                              <a:rPr lang="en-US" sz="2400" i="1">
                                <a:latin typeface="Cambria Math" panose="02040503050406030204" pitchFamily="18" charset="0"/>
                              </a:rPr>
                              <m:t>𝑢</m:t>
                            </m:r>
                          </m:e>
                        </m:d>
                        <m:r>
                          <a:rPr lang="en-US" sz="2400" i="1">
                            <a:latin typeface="Cambria Math" panose="02040503050406030204" pitchFamily="18" charset="0"/>
                          </a:rPr>
                          <m:t>+</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2</m:t>
                            </m:r>
                          </m:sup>
                        </m:sSup>
                        <m:r>
                          <a:rPr lang="en-US" sz="2400" i="1">
                            <a:latin typeface="Cambria Math" panose="02040503050406030204" pitchFamily="18" charset="0"/>
                          </a:rPr>
                          <m:t>(</m:t>
                        </m:r>
                        <m:r>
                          <a:rPr lang="en-US" sz="2400" i="1">
                            <a:latin typeface="Cambria Math" panose="02040503050406030204" pitchFamily="18" charset="0"/>
                          </a:rPr>
                          <m:t>𝑢</m:t>
                        </m:r>
                        <m:r>
                          <a:rPr lang="en-US" sz="2400" i="1">
                            <a:latin typeface="Cambria Math" panose="02040503050406030204" pitchFamily="18" charset="0"/>
                          </a:rPr>
                          <m:t>)</m:t>
                        </m:r>
                      </m:e>
                    </m:rad>
                  </m:oMath>
                </a14:m>
                <a:endParaRPr lang="en-US" sz="2400" b="0" dirty="0"/>
              </a:p>
              <a:p>
                <a:endParaRPr lang="en-US" sz="2400" b="0" dirty="0"/>
              </a:p>
              <a:p>
                <a:r>
                  <a:rPr lang="en-US" sz="2400" b="0" dirty="0" err="1"/>
                  <a:t>Pha</a:t>
                </a:r>
                <a:r>
                  <a:rPr lang="en-US" sz="2400" b="0" dirty="0"/>
                  <a:t>: </a:t>
                </a:r>
                <a14:m>
                  <m:oMath xmlns:m="http://schemas.openxmlformats.org/officeDocument/2006/math">
                    <m:r>
                      <a:rPr lang="en-US" sz="2400" i="1" smtClean="0">
                        <a:latin typeface="Cambria Math" panose="02040503050406030204" pitchFamily="18" charset="0"/>
                      </a:rPr>
                      <m:t>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e>
                    </m:d>
                    <m:r>
                      <a:rPr lang="en-US" sz="2400" b="0" i="1" dirty="0" smtClean="0">
                        <a:latin typeface="Cambria Math" panose="02040503050406030204" pitchFamily="18" charset="0"/>
                      </a:rPr>
                      <m:t>=</m:t>
                    </m:r>
                    <m:func>
                      <m:funcPr>
                        <m:ctrlPr>
                          <a:rPr lang="en-US" sz="2400" b="0" i="1" dirty="0" smtClean="0">
                            <a:latin typeface="Cambria Math" panose="02040503050406030204" pitchFamily="18" charset="0"/>
                          </a:rPr>
                        </m:ctrlPr>
                      </m:funcPr>
                      <m:fName>
                        <m:sSup>
                          <m:sSupPr>
                            <m:ctrlPr>
                              <a:rPr lang="en-US" sz="2400" b="0" i="1" dirty="0" smtClean="0">
                                <a:latin typeface="Cambria Math" panose="02040503050406030204" pitchFamily="18" charset="0"/>
                              </a:rPr>
                            </m:ctrlPr>
                          </m:sSupPr>
                          <m:e>
                            <m:r>
                              <m:rPr>
                                <m:sty m:val="p"/>
                              </m:rPr>
                              <a:rPr lang="en-US" sz="2400" b="0" i="0" dirty="0" smtClean="0">
                                <a:latin typeface="Cambria Math" panose="02040503050406030204" pitchFamily="18" charset="0"/>
                              </a:rPr>
                              <m:t>tan</m:t>
                            </m:r>
                          </m:e>
                          <m:sup>
                            <m:r>
                              <a:rPr lang="en-US" sz="2400" b="0" i="1" dirty="0" smtClean="0">
                                <a:latin typeface="Cambria Math" panose="02040503050406030204" pitchFamily="18" charset="0"/>
                              </a:rPr>
                              <m:t>−1</m:t>
                            </m:r>
                          </m:sup>
                        </m:sSup>
                      </m:fName>
                      <m:e>
                        <m:d>
                          <m:dPr>
                            <m:ctrlPr>
                              <a:rPr lang="en-US" sz="2400" i="1" dirty="0">
                                <a:latin typeface="Cambria Math" panose="02040503050406030204" pitchFamily="18" charset="0"/>
                              </a:rPr>
                            </m:ctrlPr>
                          </m:dPr>
                          <m:e>
                            <m:f>
                              <m:fPr>
                                <m:ctrlPr>
                                  <a:rPr lang="en-US" sz="2400" i="1" dirty="0">
                                    <a:latin typeface="Cambria Math" panose="02040503050406030204" pitchFamily="18" charset="0"/>
                                  </a:rPr>
                                </m:ctrlPr>
                              </m:fPr>
                              <m:num>
                                <m:r>
                                  <a:rPr lang="en-US" sz="2400" i="1">
                                    <a:latin typeface="Cambria Math" panose="02040503050406030204" pitchFamily="18" charset="0"/>
                                  </a:rPr>
                                  <m:t>𝐼</m:t>
                                </m:r>
                                <m:d>
                                  <m:dPr>
                                    <m:ctrlPr>
                                      <a:rPr lang="en-US" sz="2400" i="1">
                                        <a:latin typeface="Cambria Math" panose="02040503050406030204" pitchFamily="18" charset="0"/>
                                      </a:rPr>
                                    </m:ctrlPr>
                                  </m:dPr>
                                  <m:e>
                                    <m:r>
                                      <a:rPr lang="en-US" sz="2400" i="1">
                                        <a:latin typeface="Cambria Math" panose="02040503050406030204" pitchFamily="18" charset="0"/>
                                      </a:rPr>
                                      <m:t>𝑢</m:t>
                                    </m:r>
                                  </m:e>
                                </m:d>
                              </m:num>
                              <m:den>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𝑢</m:t>
                                    </m:r>
                                  </m:e>
                                </m:d>
                              </m:den>
                            </m:f>
                          </m:e>
                        </m:d>
                      </m:e>
                    </m:func>
                  </m:oMath>
                </a14:m>
                <a:r>
                  <a:rPr lang="en-US" sz="2400" b="0" dirty="0"/>
                  <a:t> </a:t>
                </a:r>
              </a:p>
              <a:p>
                <a:endParaRPr lang="en-US" sz="2400" b="0" dirty="0"/>
              </a:p>
              <a:p>
                <a:r>
                  <a:rPr lang="en-US" sz="2400" b="0" dirty="0" err="1"/>
                  <a:t>Công</a:t>
                </a:r>
                <a:r>
                  <a:rPr lang="en-US" sz="2400" b="0" dirty="0"/>
                  <a:t> </a:t>
                </a:r>
                <a:r>
                  <a:rPr lang="en-US" sz="2400" b="0" dirty="0" err="1"/>
                  <a:t>suất</a:t>
                </a:r>
                <a:r>
                  <a:rPr lang="en-US" sz="2400" b="0" dirty="0"/>
                  <a:t>: </a:t>
                </a:r>
                <a14:m>
                  <m:oMath xmlns:m="http://schemas.openxmlformats.org/officeDocument/2006/math">
                    <m:r>
                      <m:rPr>
                        <m:sty m:val="p"/>
                      </m:rPr>
                      <a:rPr lang="en-US" sz="2400">
                        <a:latin typeface="Cambria Math" panose="02040503050406030204" pitchFamily="18" charset="0"/>
                      </a:rPr>
                      <m:t>P</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e>
                    </m:d>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𝑅</m:t>
                        </m:r>
                      </m:e>
                      <m:sup>
                        <m:r>
                          <a:rPr lang="en-US" sz="2400" i="1">
                            <a:latin typeface="Cambria Math" panose="02040503050406030204" pitchFamily="18" charset="0"/>
                          </a:rPr>
                          <m:t>2</m:t>
                        </m:r>
                      </m:sup>
                    </m:sSup>
                    <m:d>
                      <m:dPr>
                        <m:ctrlPr>
                          <a:rPr lang="en-US" sz="2400" i="1">
                            <a:latin typeface="Cambria Math" panose="02040503050406030204" pitchFamily="18" charset="0"/>
                          </a:rPr>
                        </m:ctrlPr>
                      </m:dPr>
                      <m:e>
                        <m:r>
                          <a:rPr lang="en-US" sz="2400" i="1">
                            <a:latin typeface="Cambria Math" panose="02040503050406030204" pitchFamily="18" charset="0"/>
                          </a:rPr>
                          <m:t>𝑢</m:t>
                        </m:r>
                      </m:e>
                    </m:d>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𝐼</m:t>
                        </m:r>
                      </m:e>
                      <m:sup>
                        <m:r>
                          <a:rPr lang="en-US" sz="2400" i="1">
                            <a:latin typeface="Cambria Math" panose="02040503050406030204" pitchFamily="18" charset="0"/>
                          </a:rPr>
                          <m:t>2</m:t>
                        </m:r>
                      </m:sup>
                    </m:sSup>
                    <m:r>
                      <a:rPr lang="en-US" sz="2400" i="1">
                        <a:latin typeface="Cambria Math" panose="02040503050406030204" pitchFamily="18" charset="0"/>
                      </a:rPr>
                      <m:t>(</m:t>
                    </m:r>
                    <m:r>
                      <a:rPr lang="en-US" sz="2400" i="1">
                        <a:latin typeface="Cambria Math" panose="02040503050406030204" pitchFamily="18" charset="0"/>
                      </a:rPr>
                      <m:t>𝑢</m:t>
                    </m:r>
                    <m:r>
                      <a:rPr lang="en-US" sz="2400" i="1">
                        <a:latin typeface="Cambria Math" panose="02040503050406030204" pitchFamily="18" charset="0"/>
                      </a:rPr>
                      <m:t>)</m:t>
                    </m:r>
                    <m:r>
                      <m:rPr>
                        <m:nor/>
                      </m:rPr>
                      <a:rPr lang="en-US" sz="2400" dirty="0"/>
                      <m:t>)</m:t>
                    </m:r>
                  </m:oMath>
                </a14:m>
                <a:r>
                  <a:rPr lang="en-US" sz="2400" b="0" dirty="0"/>
                  <a:t>	 </a:t>
                </a:r>
              </a:p>
            </p:txBody>
          </p:sp>
        </mc:Choice>
        <mc:Fallback xmlns="">
          <p:sp>
            <p:nvSpPr>
              <p:cNvPr id="7" name="Hộp Văn bản 1">
                <a:extLst>
                  <a:ext uri="{FF2B5EF4-FFF2-40B4-BE49-F238E27FC236}">
                    <a16:creationId xmlns:a16="http://schemas.microsoft.com/office/drawing/2014/main" id="{7265AA65-3144-EECE-8319-B48456C89843}"/>
                  </a:ext>
                </a:extLst>
              </p:cNvPr>
              <p:cNvSpPr txBox="1">
                <a:spLocks noRot="1" noChangeAspect="1" noMove="1" noResize="1" noEditPoints="1" noAdjustHandles="1" noChangeArrowheads="1" noChangeShapeType="1" noTextEdit="1"/>
              </p:cNvSpPr>
              <p:nvPr/>
            </p:nvSpPr>
            <p:spPr>
              <a:xfrm>
                <a:off x="4572000" y="2072253"/>
                <a:ext cx="4870244" cy="2235933"/>
              </a:xfrm>
              <a:prstGeom prst="rect">
                <a:avLst/>
              </a:prstGeom>
              <a:blipFill>
                <a:blip r:embed="rId6"/>
                <a:stretch>
                  <a:fillRect l="-1877" b="-5450"/>
                </a:stretch>
              </a:blipFill>
            </p:spPr>
            <p:txBody>
              <a:bodyPr/>
              <a:lstStyle/>
              <a:p>
                <a:r>
                  <a:rPr lang="en-US">
                    <a:noFill/>
                  </a:rPr>
                  <a:t> </a:t>
                </a:r>
              </a:p>
            </p:txBody>
          </p:sp>
        </mc:Fallback>
      </mc:AlternateContent>
      <p:sp>
        <p:nvSpPr>
          <p:cNvPr id="9" name="Mũi tên: Phải 8">
            <a:extLst>
              <a:ext uri="{FF2B5EF4-FFF2-40B4-BE49-F238E27FC236}">
                <a16:creationId xmlns:a16="http://schemas.microsoft.com/office/drawing/2014/main" id="{1031170A-8705-7890-D046-6CC383019400}"/>
              </a:ext>
            </a:extLst>
          </p:cNvPr>
          <p:cNvSpPr/>
          <p:nvPr/>
        </p:nvSpPr>
        <p:spPr>
          <a:xfrm>
            <a:off x="3783184" y="1310255"/>
            <a:ext cx="941215" cy="366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11" name="Chữ thập 10">
            <a:extLst>
              <a:ext uri="{FF2B5EF4-FFF2-40B4-BE49-F238E27FC236}">
                <a16:creationId xmlns:a16="http://schemas.microsoft.com/office/drawing/2014/main" id="{5F993A7A-D67D-5A8A-4945-63BAF715AAF3}"/>
              </a:ext>
            </a:extLst>
          </p:cNvPr>
          <p:cNvSpPr/>
          <p:nvPr/>
        </p:nvSpPr>
        <p:spPr>
          <a:xfrm>
            <a:off x="1622078" y="2072253"/>
            <a:ext cx="339212" cy="341265"/>
          </a:xfrm>
          <a:prstGeom prst="plus">
            <a:avLst>
              <a:gd name="adj" fmla="val 47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847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8" name="Hộp Văn bản 7">
            <a:extLst>
              <a:ext uri="{FF2B5EF4-FFF2-40B4-BE49-F238E27FC236}">
                <a16:creationId xmlns:a16="http://schemas.microsoft.com/office/drawing/2014/main" id="{EAF145EA-E0A3-4AC4-7B65-03E4048D31E2}"/>
              </a:ext>
            </a:extLst>
          </p:cNvPr>
          <p:cNvSpPr txBox="1"/>
          <p:nvPr/>
        </p:nvSpPr>
        <p:spPr>
          <a:xfrm>
            <a:off x="2569339" y="1001405"/>
            <a:ext cx="5237224" cy="461665"/>
          </a:xfrm>
          <a:prstGeom prst="rect">
            <a:avLst/>
          </a:prstGeom>
          <a:noFill/>
        </p:spPr>
        <p:txBody>
          <a:bodyPr wrap="square" rtlCol="0">
            <a:spAutoFit/>
          </a:bodyPr>
          <a:lstStyle/>
          <a:p>
            <a:r>
              <a:rPr lang="en-US" sz="2400" b="1" dirty="0" err="1"/>
              <a:t>Tính</a:t>
            </a:r>
            <a:r>
              <a:rPr lang="en-US" sz="2400" b="1" dirty="0"/>
              <a:t> </a:t>
            </a:r>
            <a:r>
              <a:rPr lang="en-US" sz="2400" b="1" dirty="0" err="1"/>
              <a:t>chất</a:t>
            </a:r>
            <a:r>
              <a:rPr lang="en-US" sz="2400" b="1" dirty="0"/>
              <a:t> </a:t>
            </a:r>
            <a:r>
              <a:rPr lang="en-US" sz="2400" b="1" dirty="0" err="1"/>
              <a:t>của</a:t>
            </a:r>
            <a:r>
              <a:rPr lang="en-US" sz="2400" b="1" dirty="0"/>
              <a:t> Fourier Transform</a:t>
            </a:r>
          </a:p>
        </p:txBody>
      </p:sp>
      <mc:AlternateContent xmlns:mc="http://schemas.openxmlformats.org/markup-compatibility/2006" xmlns:a14="http://schemas.microsoft.com/office/drawing/2010/main">
        <mc:Choice Requires="a14">
          <p:graphicFrame>
            <p:nvGraphicFramePr>
              <p:cNvPr id="9" name="Bảng 3">
                <a:extLst>
                  <a:ext uri="{FF2B5EF4-FFF2-40B4-BE49-F238E27FC236}">
                    <a16:creationId xmlns:a16="http://schemas.microsoft.com/office/drawing/2014/main" id="{BCFF8513-FB94-98A2-E6AD-9D35AC653DAC}"/>
                  </a:ext>
                </a:extLst>
              </p:cNvPr>
              <p:cNvGraphicFramePr>
                <a:graphicFrameLocks noGrp="1"/>
              </p:cNvGraphicFramePr>
              <p:nvPr>
                <p:extLst>
                  <p:ext uri="{D42A27DB-BD31-4B8C-83A1-F6EECF244321}">
                    <p14:modId xmlns:p14="http://schemas.microsoft.com/office/powerpoint/2010/main" val="3624207852"/>
                  </p:ext>
                </p:extLst>
              </p:nvPr>
            </p:nvGraphicFramePr>
            <p:xfrm>
              <a:off x="1752600" y="1555316"/>
              <a:ext cx="6870699" cy="2991284"/>
            </p:xfrm>
            <a:graphic>
              <a:graphicData uri="http://schemas.openxmlformats.org/drawingml/2006/table">
                <a:tbl>
                  <a:tblPr firstRow="1" bandRow="1">
                    <a:tableStyleId>{5C22544A-7EE6-4342-B048-85BDC9FD1C3A}</a:tableStyleId>
                  </a:tblPr>
                  <a:tblGrid>
                    <a:gridCol w="2290233">
                      <a:extLst>
                        <a:ext uri="{9D8B030D-6E8A-4147-A177-3AD203B41FA5}">
                          <a16:colId xmlns:a16="http://schemas.microsoft.com/office/drawing/2014/main" val="4261977679"/>
                        </a:ext>
                      </a:extLst>
                    </a:gridCol>
                    <a:gridCol w="2290233">
                      <a:extLst>
                        <a:ext uri="{9D8B030D-6E8A-4147-A177-3AD203B41FA5}">
                          <a16:colId xmlns:a16="http://schemas.microsoft.com/office/drawing/2014/main" val="3867523374"/>
                        </a:ext>
                      </a:extLst>
                    </a:gridCol>
                    <a:gridCol w="2290233">
                      <a:extLst>
                        <a:ext uri="{9D8B030D-6E8A-4147-A177-3AD203B41FA5}">
                          <a16:colId xmlns:a16="http://schemas.microsoft.com/office/drawing/2014/main" val="1332270086"/>
                        </a:ext>
                      </a:extLst>
                    </a:gridCol>
                  </a:tblGrid>
                  <a:tr h="472947">
                    <a:tc>
                      <a:txBody>
                        <a:bodyPr/>
                        <a:lstStyle/>
                        <a:p>
                          <a:pPr algn="ctr"/>
                          <a:r>
                            <a:rPr lang="en-US" dirty="0" err="1"/>
                            <a:t>Tính</a:t>
                          </a:r>
                          <a:r>
                            <a:rPr lang="en-US" dirty="0"/>
                            <a:t> </a:t>
                          </a:r>
                          <a:r>
                            <a:rPr lang="en-US" dirty="0" err="1"/>
                            <a:t>chất</a:t>
                          </a:r>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err="1"/>
                            <a:t>Miền</a:t>
                          </a:r>
                          <a:r>
                            <a:rPr lang="en-US" dirty="0"/>
                            <a:t> </a:t>
                          </a:r>
                          <a:r>
                            <a:rPr lang="en-US" dirty="0" err="1"/>
                            <a:t>không</a:t>
                          </a:r>
                          <a:r>
                            <a:rPr lang="en-US" dirty="0"/>
                            <a:t> </a:t>
                          </a:r>
                          <a:r>
                            <a:rPr lang="en-US" dirty="0" err="1"/>
                            <a:t>gian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err="1"/>
                            <a:t>Miền</a:t>
                          </a:r>
                          <a:r>
                            <a:rPr lang="en-US" dirty="0"/>
                            <a:t> </a:t>
                          </a:r>
                          <a:r>
                            <a:rPr lang="en-US" dirty="0" err="1"/>
                            <a:t>tần</a:t>
                          </a:r>
                          <a:r>
                            <a:rPr lang="en-US" dirty="0"/>
                            <a:t> </a:t>
                          </a:r>
                          <a:r>
                            <a:rPr lang="en-US" dirty="0" err="1"/>
                            <a:t>số</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0916550"/>
                      </a:ext>
                    </a:extLst>
                  </a:tr>
                  <a:tr h="472947">
                    <a:tc>
                      <a:txBody>
                        <a:bodyPr/>
                        <a:lstStyle/>
                        <a:p>
                          <a:pPr algn="ctr"/>
                          <a:r>
                            <a:rPr lang="en-US" dirty="0" err="1"/>
                            <a:t>Tuyến</a:t>
                          </a:r>
                          <a:r>
                            <a:rPr lang="en-US" dirty="0"/>
                            <a:t> </a:t>
                          </a:r>
                          <a:r>
                            <a:rPr lang="en-US" dirty="0" err="1"/>
                            <a:t>tính</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𝛽</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r>
                                  <a:rPr lang="en-US" b="0" i="1" smtClean="0">
                                    <a:latin typeface="Cambria Math" panose="02040503050406030204" pitchFamily="18" charset="0"/>
                                  </a:rPr>
                                  <m:t>𝛽</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7156964"/>
                      </a:ext>
                    </a:extLst>
                  </a:tr>
                  <a:tr h="664232">
                    <a:tc>
                      <a:txBody>
                        <a:bodyPr/>
                        <a:lstStyle/>
                        <a:p>
                          <a:pPr algn="ctr"/>
                          <a:r>
                            <a:rPr lang="en-US" dirty="0" err="1"/>
                            <a:t>Tỉ</a:t>
                          </a:r>
                          <a:r>
                            <a:rPr lang="en-US" dirty="0"/>
                            <a:t> </a:t>
                          </a:r>
                          <a:r>
                            <a:rPr lang="en-US" dirty="0" err="1"/>
                            <a:t>lệ</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𝑎𝑥</m:t>
                                </m:r>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𝑎</m:t>
                                        </m:r>
                                      </m:e>
                                    </m:d>
                                  </m:den>
                                </m:f>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𝑢</m:t>
                                    </m:r>
                                  </m:num>
                                  <m:den>
                                    <m:r>
                                      <a:rPr lang="en-US" i="1" smtClean="0">
                                        <a:latin typeface="Cambria Math" panose="02040503050406030204" pitchFamily="18" charset="0"/>
                                      </a:rPr>
                                      <m:t>𝑎</m:t>
                                    </m:r>
                                  </m:den>
                                </m:f>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6427522"/>
                      </a:ext>
                    </a:extLst>
                  </a:tr>
                  <a:tr h="740736">
                    <a:tc>
                      <a:txBody>
                        <a:bodyPr/>
                        <a:lstStyle/>
                        <a:p>
                          <a:pPr algn="ctr"/>
                          <a:r>
                            <a:rPr lang="en-US" dirty="0" err="1"/>
                            <a:t>Phép</a:t>
                          </a:r>
                          <a:r>
                            <a:rPr lang="en-US" dirty="0"/>
                            <a:t> </a:t>
                          </a:r>
                          <a:r>
                            <a:rPr lang="en-US" dirty="0" err="1"/>
                            <a:t>dời</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𝑢</m:t>
                                    </m:r>
                                  </m:sup>
                                </m:sSup>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2759851"/>
                      </a:ext>
                    </a:extLst>
                  </a:tr>
                  <a:tr h="640422">
                    <a:tc>
                      <a:txBody>
                        <a:bodyPr/>
                        <a:lstStyle/>
                        <a:p>
                          <a:pPr algn="ctr"/>
                          <a:r>
                            <a:rPr lang="en-US" dirty="0" err="1"/>
                            <a:t>Tính</a:t>
                          </a:r>
                          <a:r>
                            <a:rPr lang="en-US" dirty="0"/>
                            <a:t> vi </a:t>
                          </a:r>
                          <a:r>
                            <a:rPr lang="en-US" dirty="0" err="1"/>
                            <a:t>phân</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𝑛</m:t>
                                        </m:r>
                                      </m:sup>
                                    </m:sSup>
                                  </m:num>
                                  <m:den>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𝑛</m:t>
                                        </m:r>
                                      </m:sup>
                                    </m:sSup>
                                  </m:den>
                                </m:f>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2</m:t>
                                        </m:r>
                                        <m:r>
                                          <a:rPr lang="en-US" b="0" i="1" smtClean="0">
                                            <a:latin typeface="Cambria Math" panose="02040503050406030204" pitchFamily="18" charset="0"/>
                                          </a:rPr>
                                          <m:t>𝜋</m:t>
                                        </m:r>
                                        <m:r>
                                          <m:rPr>
                                            <m:sty m:val="p"/>
                                          </m:rPr>
                                          <a:rPr lang="en-US" b="0" i="1" smtClean="0">
                                            <a:latin typeface="Cambria Math" panose="02040503050406030204" pitchFamily="18" charset="0"/>
                                          </a:rPr>
                                          <m:t>u</m:t>
                                        </m:r>
                                      </m:e>
                                    </m:d>
                                  </m:e>
                                  <m:sup>
                                    <m:r>
                                      <a:rPr lang="en-US" b="0" i="1" smtClean="0">
                                        <a:latin typeface="Cambria Math" panose="02040503050406030204" pitchFamily="18" charset="0"/>
                                      </a:rPr>
                                      <m:t>𝑛</m:t>
                                    </m:r>
                                  </m:sup>
                                </m:sSup>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oMath>
                            </m:oMathPara>
                          </a14:m>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92118507"/>
                      </a:ext>
                    </a:extLst>
                  </a:tr>
                </a:tbl>
              </a:graphicData>
            </a:graphic>
          </p:graphicFrame>
        </mc:Choice>
        <mc:Fallback xmlns="">
          <p:graphicFrame>
            <p:nvGraphicFramePr>
              <p:cNvPr id="9" name="Bảng 3">
                <a:extLst>
                  <a:ext uri="{FF2B5EF4-FFF2-40B4-BE49-F238E27FC236}">
                    <a16:creationId xmlns:a16="http://schemas.microsoft.com/office/drawing/2014/main" id="{BCFF8513-FB94-98A2-E6AD-9D35AC653DAC}"/>
                  </a:ext>
                </a:extLst>
              </p:cNvPr>
              <p:cNvGraphicFramePr>
                <a:graphicFrameLocks noGrp="1"/>
              </p:cNvGraphicFramePr>
              <p:nvPr>
                <p:extLst>
                  <p:ext uri="{D42A27DB-BD31-4B8C-83A1-F6EECF244321}">
                    <p14:modId xmlns:p14="http://schemas.microsoft.com/office/powerpoint/2010/main" val="3624207852"/>
                  </p:ext>
                </p:extLst>
              </p:nvPr>
            </p:nvGraphicFramePr>
            <p:xfrm>
              <a:off x="1752600" y="1555316"/>
              <a:ext cx="6870699" cy="2991284"/>
            </p:xfrm>
            <a:graphic>
              <a:graphicData uri="http://schemas.openxmlformats.org/drawingml/2006/table">
                <a:tbl>
                  <a:tblPr firstRow="1" bandRow="1">
                    <a:tableStyleId>{5C22544A-7EE6-4342-B048-85BDC9FD1C3A}</a:tableStyleId>
                  </a:tblPr>
                  <a:tblGrid>
                    <a:gridCol w="2290233">
                      <a:extLst>
                        <a:ext uri="{9D8B030D-6E8A-4147-A177-3AD203B41FA5}">
                          <a16:colId xmlns:a16="http://schemas.microsoft.com/office/drawing/2014/main" val="4261977679"/>
                        </a:ext>
                      </a:extLst>
                    </a:gridCol>
                    <a:gridCol w="2290233">
                      <a:extLst>
                        <a:ext uri="{9D8B030D-6E8A-4147-A177-3AD203B41FA5}">
                          <a16:colId xmlns:a16="http://schemas.microsoft.com/office/drawing/2014/main" val="3867523374"/>
                        </a:ext>
                      </a:extLst>
                    </a:gridCol>
                    <a:gridCol w="2290233">
                      <a:extLst>
                        <a:ext uri="{9D8B030D-6E8A-4147-A177-3AD203B41FA5}">
                          <a16:colId xmlns:a16="http://schemas.microsoft.com/office/drawing/2014/main" val="1332270086"/>
                        </a:ext>
                      </a:extLst>
                    </a:gridCol>
                  </a:tblGrid>
                  <a:tr h="472947">
                    <a:tc>
                      <a:txBody>
                        <a:bodyPr/>
                        <a:lstStyle/>
                        <a:p>
                          <a:pPr algn="ctr"/>
                          <a:r>
                            <a:rPr lang="en-US" dirty="0" err="1"/>
                            <a:t>Tính</a:t>
                          </a:r>
                          <a:r>
                            <a:rPr lang="en-US" dirty="0"/>
                            <a:t> </a:t>
                          </a:r>
                          <a:r>
                            <a:rPr lang="en-US" dirty="0" err="1"/>
                            <a:t>chất</a:t>
                          </a:r>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err="1"/>
                            <a:t>Miền</a:t>
                          </a:r>
                          <a:r>
                            <a:rPr lang="en-US" dirty="0"/>
                            <a:t> </a:t>
                          </a:r>
                          <a:r>
                            <a:rPr lang="en-US" dirty="0" err="1"/>
                            <a:t>không</a:t>
                          </a:r>
                          <a:r>
                            <a:rPr lang="en-US" dirty="0"/>
                            <a:t> </a:t>
                          </a:r>
                          <a:r>
                            <a:rPr lang="en-US" dirty="0" err="1"/>
                            <a:t>gian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err="1"/>
                            <a:t>Miền</a:t>
                          </a:r>
                          <a:r>
                            <a:rPr lang="en-US" dirty="0"/>
                            <a:t> </a:t>
                          </a:r>
                          <a:r>
                            <a:rPr lang="en-US" dirty="0" err="1"/>
                            <a:t>tần</a:t>
                          </a:r>
                          <a:r>
                            <a:rPr lang="en-US" dirty="0"/>
                            <a:t> </a:t>
                          </a:r>
                          <a:r>
                            <a:rPr lang="en-US" dirty="0" err="1"/>
                            <a:t>số</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0916550"/>
                      </a:ext>
                    </a:extLst>
                  </a:tr>
                  <a:tr h="472947">
                    <a:tc>
                      <a:txBody>
                        <a:bodyPr/>
                        <a:lstStyle/>
                        <a:p>
                          <a:pPr algn="ctr"/>
                          <a:r>
                            <a:rPr lang="en-US" dirty="0" err="1"/>
                            <a:t>Tuyến</a:t>
                          </a:r>
                          <a:r>
                            <a:rPr lang="en-US" dirty="0"/>
                            <a:t> </a:t>
                          </a:r>
                          <a:r>
                            <a:rPr lang="en-US" dirty="0" err="1"/>
                            <a:t>tính</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266" t="-103896" r="-100532" b="-438961"/>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266" t="-103896" r="-532" b="-438961"/>
                          </a:stretch>
                        </a:blipFill>
                      </a:tcPr>
                    </a:tc>
                    <a:extLst>
                      <a:ext uri="{0D108BD9-81ED-4DB2-BD59-A6C34878D82A}">
                        <a16:rowId xmlns:a16="http://schemas.microsoft.com/office/drawing/2014/main" val="1607156964"/>
                      </a:ext>
                    </a:extLst>
                  </a:tr>
                  <a:tr h="664232">
                    <a:tc>
                      <a:txBody>
                        <a:bodyPr/>
                        <a:lstStyle/>
                        <a:p>
                          <a:pPr algn="ctr"/>
                          <a:r>
                            <a:rPr lang="en-US" dirty="0" err="1"/>
                            <a:t>Tỉ</a:t>
                          </a:r>
                          <a:r>
                            <a:rPr lang="en-US" dirty="0"/>
                            <a:t> </a:t>
                          </a:r>
                          <a:r>
                            <a:rPr lang="en-US" dirty="0" err="1"/>
                            <a:t>lệ</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266" t="-144037" r="-100532" b="-210092"/>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266" t="-144037" r="-532" b="-210092"/>
                          </a:stretch>
                        </a:blipFill>
                      </a:tcPr>
                    </a:tc>
                    <a:extLst>
                      <a:ext uri="{0D108BD9-81ED-4DB2-BD59-A6C34878D82A}">
                        <a16:rowId xmlns:a16="http://schemas.microsoft.com/office/drawing/2014/main" val="3806427522"/>
                      </a:ext>
                    </a:extLst>
                  </a:tr>
                  <a:tr h="740736">
                    <a:tc>
                      <a:txBody>
                        <a:bodyPr/>
                        <a:lstStyle/>
                        <a:p>
                          <a:pPr algn="ctr"/>
                          <a:r>
                            <a:rPr lang="en-US" dirty="0" err="1"/>
                            <a:t>Phép</a:t>
                          </a:r>
                          <a:r>
                            <a:rPr lang="en-US" dirty="0"/>
                            <a:t> </a:t>
                          </a:r>
                          <a:r>
                            <a:rPr lang="en-US" dirty="0" err="1"/>
                            <a:t>dời</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266" t="-218033" r="-100532" b="-87705"/>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266" t="-218033" r="-532" b="-87705"/>
                          </a:stretch>
                        </a:blipFill>
                      </a:tcPr>
                    </a:tc>
                    <a:extLst>
                      <a:ext uri="{0D108BD9-81ED-4DB2-BD59-A6C34878D82A}">
                        <a16:rowId xmlns:a16="http://schemas.microsoft.com/office/drawing/2014/main" val="1252759851"/>
                      </a:ext>
                    </a:extLst>
                  </a:tr>
                  <a:tr h="640422">
                    <a:tc>
                      <a:txBody>
                        <a:bodyPr/>
                        <a:lstStyle/>
                        <a:p>
                          <a:pPr algn="ctr"/>
                          <a:r>
                            <a:rPr lang="en-US" dirty="0" err="1"/>
                            <a:t>Tính</a:t>
                          </a:r>
                          <a:r>
                            <a:rPr lang="en-US" dirty="0"/>
                            <a:t> vi </a:t>
                          </a:r>
                          <a:r>
                            <a:rPr lang="en-US" dirty="0" err="1"/>
                            <a:t>phân</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00266" t="-369524" r="-100532" b="-1905"/>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200266" t="-369524" r="-532" b="-1905"/>
                          </a:stretch>
                        </a:blipFill>
                      </a:tcPr>
                    </a:tc>
                    <a:extLst>
                      <a:ext uri="{0D108BD9-81ED-4DB2-BD59-A6C34878D82A}">
                        <a16:rowId xmlns:a16="http://schemas.microsoft.com/office/drawing/2014/main" val="1592118507"/>
                      </a:ext>
                    </a:extLst>
                  </a:tr>
                </a:tbl>
              </a:graphicData>
            </a:graphic>
          </p:graphicFrame>
        </mc:Fallback>
      </mc:AlternateContent>
    </p:spTree>
    <p:extLst>
      <p:ext uri="{BB962C8B-B14F-4D97-AF65-F5344CB8AC3E}">
        <p14:creationId xmlns:p14="http://schemas.microsoft.com/office/powerpoint/2010/main" val="534167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2" name="Hộp Văn bản 1">
            <a:extLst>
              <a:ext uri="{FF2B5EF4-FFF2-40B4-BE49-F238E27FC236}">
                <a16:creationId xmlns:a16="http://schemas.microsoft.com/office/drawing/2014/main" id="{8FC73E8F-236C-CE18-05F3-405EB645E5D1}"/>
              </a:ext>
            </a:extLst>
          </p:cNvPr>
          <p:cNvSpPr txBox="1"/>
          <p:nvPr/>
        </p:nvSpPr>
        <p:spPr>
          <a:xfrm>
            <a:off x="1777700" y="164570"/>
            <a:ext cx="5588600" cy="461665"/>
          </a:xfrm>
          <a:prstGeom prst="rect">
            <a:avLst/>
          </a:prstGeom>
          <a:noFill/>
        </p:spPr>
        <p:txBody>
          <a:bodyPr wrap="square" rtlCol="0">
            <a:spAutoFit/>
          </a:bodyPr>
          <a:lstStyle/>
          <a:p>
            <a:r>
              <a:rPr lang="en-US" sz="2400" b="1" dirty="0"/>
              <a:t>Convolution </a:t>
            </a:r>
            <a:r>
              <a:rPr lang="en-US" sz="2400" b="1" dirty="0" err="1"/>
              <a:t>và</a:t>
            </a:r>
            <a:r>
              <a:rPr lang="en-US" sz="2400" b="1" dirty="0"/>
              <a:t> Fourier Transform</a:t>
            </a:r>
          </a:p>
        </p:txBody>
      </p:sp>
      <mc:AlternateContent xmlns:mc="http://schemas.openxmlformats.org/markup-compatibility/2006" xmlns:a14="http://schemas.microsoft.com/office/drawing/2010/main">
        <mc:Choice Requires="a14">
          <p:graphicFrame>
            <p:nvGraphicFramePr>
              <p:cNvPr id="3" name="Bảng 3">
                <a:extLst>
                  <a:ext uri="{FF2B5EF4-FFF2-40B4-BE49-F238E27FC236}">
                    <a16:creationId xmlns:a16="http://schemas.microsoft.com/office/drawing/2014/main" id="{535BF46B-0D15-990B-C0CD-E6E1CA801A9A}"/>
                  </a:ext>
                </a:extLst>
              </p:cNvPr>
              <p:cNvGraphicFramePr>
                <a:graphicFrameLocks noGrp="1"/>
              </p:cNvGraphicFramePr>
              <p:nvPr>
                <p:extLst>
                  <p:ext uri="{D42A27DB-BD31-4B8C-83A1-F6EECF244321}">
                    <p14:modId xmlns:p14="http://schemas.microsoft.com/office/powerpoint/2010/main" val="379075374"/>
                  </p:ext>
                </p:extLst>
              </p:nvPr>
            </p:nvGraphicFramePr>
            <p:xfrm>
              <a:off x="1302152" y="768622"/>
              <a:ext cx="6539696" cy="2194560"/>
            </p:xfrm>
            <a:graphic>
              <a:graphicData uri="http://schemas.openxmlformats.org/drawingml/2006/table">
                <a:tbl>
                  <a:tblPr firstRow="1" bandRow="1">
                    <a:tableStyleId>{5C22544A-7EE6-4342-B048-85BDC9FD1C3A}</a:tableStyleId>
                  </a:tblPr>
                  <a:tblGrid>
                    <a:gridCol w="3269848">
                      <a:extLst>
                        <a:ext uri="{9D8B030D-6E8A-4147-A177-3AD203B41FA5}">
                          <a16:colId xmlns:a16="http://schemas.microsoft.com/office/drawing/2014/main" val="4031147155"/>
                        </a:ext>
                      </a:extLst>
                    </a:gridCol>
                    <a:gridCol w="3269848">
                      <a:extLst>
                        <a:ext uri="{9D8B030D-6E8A-4147-A177-3AD203B41FA5}">
                          <a16:colId xmlns:a16="http://schemas.microsoft.com/office/drawing/2014/main" val="1595188467"/>
                        </a:ext>
                      </a:extLst>
                    </a:gridCol>
                  </a:tblGrid>
                  <a:tr h="0">
                    <a:tc>
                      <a:txBody>
                        <a:bodyPr/>
                        <a:lstStyle/>
                        <a:p>
                          <a:pPr algn="ctr"/>
                          <a:r>
                            <a:rPr lang="en-US" dirty="0" err="1"/>
                            <a:t>Miền</a:t>
                          </a:r>
                          <a:r>
                            <a:rPr lang="en-US" dirty="0"/>
                            <a:t> </a:t>
                          </a:r>
                          <a:r>
                            <a:rPr lang="en-US" dirty="0" err="1"/>
                            <a:t>không</a:t>
                          </a:r>
                          <a:r>
                            <a:rPr lang="en-US" dirty="0"/>
                            <a:t> </a:t>
                          </a:r>
                          <a:r>
                            <a:rPr lang="en-US" dirty="0" err="1"/>
                            <a:t>gian</a:t>
                          </a:r>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err="1"/>
                            <a:t>Miền</a:t>
                          </a:r>
                          <a:r>
                            <a:rPr lang="en-US" dirty="0"/>
                            <a:t> </a:t>
                          </a:r>
                          <a:r>
                            <a:rPr lang="en-US" dirty="0" err="1"/>
                            <a:t>tần</a:t>
                          </a:r>
                          <a:r>
                            <a:rPr lang="en-US" dirty="0"/>
                            <a:t> </a:t>
                          </a:r>
                          <a:r>
                            <a:rPr lang="en-US" dirty="0" err="1"/>
                            <a:t>số</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9593750"/>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a:p>
                          <a:endParaRPr lang="en-US" dirty="0"/>
                        </a:p>
                        <a:p>
                          <a:pPr algn="ctr"/>
                          <a:r>
                            <a:rPr lang="en-US" i="1" u="none" dirty="0" err="1"/>
                            <a:t>Phép</a:t>
                          </a:r>
                          <a:r>
                            <a:rPr lang="en-US" i="1" u="none" dirty="0"/>
                            <a:t> </a:t>
                          </a:r>
                          <a:r>
                            <a:rPr lang="en-US" i="1" u="none" dirty="0" err="1"/>
                            <a:t>tính</a:t>
                          </a:r>
                          <a:r>
                            <a:rPr lang="en-US" i="1" u="none" dirty="0"/>
                            <a:t> </a:t>
                          </a:r>
                          <a:r>
                            <a:rPr lang="en-US" i="1" u="none" dirty="0" err="1"/>
                            <a:t>chập</a:t>
                          </a:r>
                          <a:endParaRPr lang="en-US" i="1" u="none" dirty="0"/>
                        </a:p>
                        <a:p>
                          <a:pPr algn="ct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 </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oMath>
                            </m:oMathPara>
                          </a14:m>
                          <a:endParaRPr lang="en-US" dirty="0"/>
                        </a:p>
                        <a:p>
                          <a:endParaRPr lang="en-US" dirty="0"/>
                        </a:p>
                        <a:p>
                          <a:pPr algn="ctr"/>
                          <a:r>
                            <a:rPr lang="en-US" i="1" dirty="0" err="1"/>
                            <a:t>Phép</a:t>
                          </a:r>
                          <a:r>
                            <a:rPr lang="en-US" i="1" dirty="0"/>
                            <a:t> </a:t>
                          </a:r>
                          <a:r>
                            <a:rPr lang="en-US" i="1" dirty="0" err="1"/>
                            <a:t>nhân</a:t>
                          </a:r>
                          <a:endParaRPr lang="en-US" i="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193668"/>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a:p>
                          <a:endParaRPr lang="en-US" dirty="0"/>
                        </a:p>
                        <a:p>
                          <a:pPr algn="ctr"/>
                          <a:r>
                            <a:rPr lang="en-US" i="1" dirty="0" err="1"/>
                            <a:t>Phép</a:t>
                          </a:r>
                          <a:r>
                            <a:rPr lang="en-US" i="1" dirty="0"/>
                            <a:t> </a:t>
                          </a:r>
                          <a:r>
                            <a:rPr lang="en-US" i="1" dirty="0" err="1"/>
                            <a:t>nhân</a:t>
                          </a:r>
                          <a:endParaRPr lang="en-US" i="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 ∗</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oMath>
                            </m:oMathPara>
                          </a14:m>
                          <a:endParaRPr lang="en-US" dirty="0"/>
                        </a:p>
                        <a:p>
                          <a:endParaRPr lang="en-US" dirty="0"/>
                        </a:p>
                        <a:p>
                          <a:pPr algn="ctr"/>
                          <a:r>
                            <a:rPr lang="en-US" i="1" dirty="0" err="1"/>
                            <a:t>Phép</a:t>
                          </a:r>
                          <a:r>
                            <a:rPr lang="en-US" i="1" dirty="0"/>
                            <a:t> </a:t>
                          </a:r>
                          <a:r>
                            <a:rPr lang="en-US" i="1" dirty="0" err="1"/>
                            <a:t>tính</a:t>
                          </a:r>
                          <a:r>
                            <a:rPr lang="en-US" i="1" dirty="0"/>
                            <a:t> </a:t>
                          </a:r>
                          <a:r>
                            <a:rPr lang="en-US" i="1" dirty="0" err="1"/>
                            <a:t>chập</a:t>
                          </a:r>
                          <a:endParaRPr lang="en-US" i="1" dirty="0"/>
                        </a:p>
                        <a:p>
                          <a:pPr algn="ct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26366255"/>
                      </a:ext>
                    </a:extLst>
                  </a:tr>
                </a:tbl>
              </a:graphicData>
            </a:graphic>
          </p:graphicFrame>
        </mc:Choice>
        <mc:Fallback xmlns="">
          <p:graphicFrame>
            <p:nvGraphicFramePr>
              <p:cNvPr id="3" name="Bảng 3">
                <a:extLst>
                  <a:ext uri="{FF2B5EF4-FFF2-40B4-BE49-F238E27FC236}">
                    <a16:creationId xmlns:a16="http://schemas.microsoft.com/office/drawing/2014/main" id="{535BF46B-0D15-990B-C0CD-E6E1CA801A9A}"/>
                  </a:ext>
                </a:extLst>
              </p:cNvPr>
              <p:cNvGraphicFramePr>
                <a:graphicFrameLocks noGrp="1"/>
              </p:cNvGraphicFramePr>
              <p:nvPr>
                <p:extLst>
                  <p:ext uri="{D42A27DB-BD31-4B8C-83A1-F6EECF244321}">
                    <p14:modId xmlns:p14="http://schemas.microsoft.com/office/powerpoint/2010/main" val="379075374"/>
                  </p:ext>
                </p:extLst>
              </p:nvPr>
            </p:nvGraphicFramePr>
            <p:xfrm>
              <a:off x="1302152" y="768622"/>
              <a:ext cx="6539696" cy="2194560"/>
            </p:xfrm>
            <a:graphic>
              <a:graphicData uri="http://schemas.openxmlformats.org/drawingml/2006/table">
                <a:tbl>
                  <a:tblPr firstRow="1" bandRow="1">
                    <a:tableStyleId>{5C22544A-7EE6-4342-B048-85BDC9FD1C3A}</a:tableStyleId>
                  </a:tblPr>
                  <a:tblGrid>
                    <a:gridCol w="3269848">
                      <a:extLst>
                        <a:ext uri="{9D8B030D-6E8A-4147-A177-3AD203B41FA5}">
                          <a16:colId xmlns:a16="http://schemas.microsoft.com/office/drawing/2014/main" val="4031147155"/>
                        </a:ext>
                      </a:extLst>
                    </a:gridCol>
                    <a:gridCol w="3269848">
                      <a:extLst>
                        <a:ext uri="{9D8B030D-6E8A-4147-A177-3AD203B41FA5}">
                          <a16:colId xmlns:a16="http://schemas.microsoft.com/office/drawing/2014/main" val="1595188467"/>
                        </a:ext>
                      </a:extLst>
                    </a:gridCol>
                  </a:tblGrid>
                  <a:tr h="304800">
                    <a:tc>
                      <a:txBody>
                        <a:bodyPr/>
                        <a:lstStyle/>
                        <a:p>
                          <a:pPr algn="ctr"/>
                          <a:r>
                            <a:rPr lang="en-US" dirty="0" err="1"/>
                            <a:t>Miền</a:t>
                          </a:r>
                          <a:r>
                            <a:rPr lang="en-US" dirty="0"/>
                            <a:t> </a:t>
                          </a:r>
                          <a:r>
                            <a:rPr lang="en-US" dirty="0" err="1"/>
                            <a:t>không</a:t>
                          </a:r>
                          <a:r>
                            <a:rPr lang="en-US" dirty="0"/>
                            <a:t> </a:t>
                          </a:r>
                          <a:r>
                            <a:rPr lang="en-US" dirty="0" err="1"/>
                            <a:t>gian</a:t>
                          </a:r>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err="1"/>
                            <a:t>Miền</a:t>
                          </a:r>
                          <a:r>
                            <a:rPr lang="en-US" dirty="0"/>
                            <a:t> </a:t>
                          </a:r>
                          <a:r>
                            <a:rPr lang="en-US" dirty="0" err="1"/>
                            <a:t>tần</a:t>
                          </a:r>
                          <a:r>
                            <a:rPr lang="en-US" dirty="0"/>
                            <a:t> </a:t>
                          </a:r>
                          <a:r>
                            <a:rPr lang="en-US" dirty="0" err="1"/>
                            <a:t>số</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9593750"/>
                      </a:ext>
                    </a:extLst>
                  </a:tr>
                  <a:tr h="944880">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6" t="-33333" r="-100372" b="-100641"/>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186" t="-33333" r="-372" b="-100641"/>
                          </a:stretch>
                        </a:blipFill>
                      </a:tcPr>
                    </a:tc>
                    <a:extLst>
                      <a:ext uri="{0D108BD9-81ED-4DB2-BD59-A6C34878D82A}">
                        <a16:rowId xmlns:a16="http://schemas.microsoft.com/office/drawing/2014/main" val="1641193668"/>
                      </a:ext>
                    </a:extLst>
                  </a:tr>
                  <a:tr h="944880">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86" t="-134194" r="-100372" b="-1290"/>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100186" t="-134194" r="-372" b="-1290"/>
                          </a:stretch>
                        </a:blipFill>
                      </a:tcPr>
                    </a:tc>
                    <a:extLst>
                      <a:ext uri="{0D108BD9-81ED-4DB2-BD59-A6C34878D82A}">
                        <a16:rowId xmlns:a16="http://schemas.microsoft.com/office/drawing/2014/main" val="3826366255"/>
                      </a:ext>
                    </a:extLst>
                  </a:tr>
                </a:tbl>
              </a:graphicData>
            </a:graphic>
          </p:graphicFrame>
        </mc:Fallback>
      </mc:AlternateContent>
      <mc:AlternateContent xmlns:mc="http://schemas.openxmlformats.org/markup-compatibility/2006" xmlns:a14="http://schemas.microsoft.com/office/drawing/2010/main">
        <mc:Choice Requires="a14">
          <p:sp>
            <p:nvSpPr>
              <p:cNvPr id="4" name="Hộp Văn bản 3">
                <a:extLst>
                  <a:ext uri="{FF2B5EF4-FFF2-40B4-BE49-F238E27FC236}">
                    <a16:creationId xmlns:a16="http://schemas.microsoft.com/office/drawing/2014/main" id="{E77389A9-D5FB-9792-D681-EDDC4F937BB6}"/>
                  </a:ext>
                </a:extLst>
              </p:cNvPr>
              <p:cNvSpPr txBox="1"/>
              <p:nvPr/>
            </p:nvSpPr>
            <p:spPr>
              <a:xfrm>
                <a:off x="2004181" y="3105569"/>
                <a:ext cx="5135637"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𝒈</m:t>
                      </m:r>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𝒙</m:t>
                          </m:r>
                        </m:e>
                      </m:d>
                      <m:r>
                        <a:rPr lang="en-US" sz="2000" b="1" i="1" smtClean="0">
                          <a:latin typeface="Cambria Math" panose="02040503050406030204" pitchFamily="18" charset="0"/>
                        </a:rPr>
                        <m:t>         =       </m:t>
                      </m:r>
                      <m:r>
                        <a:rPr lang="en-US" sz="2000" b="1" i="1" smtClean="0">
                          <a:latin typeface="Cambria Math" panose="02040503050406030204" pitchFamily="18" charset="0"/>
                        </a:rPr>
                        <m:t>𝒇</m:t>
                      </m:r>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𝒙</m:t>
                          </m:r>
                        </m:e>
                      </m:d>
                      <m:r>
                        <a:rPr lang="en-US" sz="2000" b="1" i="1" smtClean="0">
                          <a:latin typeface="Cambria Math" panose="02040503050406030204" pitchFamily="18" charset="0"/>
                        </a:rPr>
                        <m:t>             ∗                    </m:t>
                      </m:r>
                      <m:r>
                        <a:rPr lang="en-US" sz="2000" b="1" i="1" smtClean="0">
                          <a:latin typeface="Cambria Math" panose="02040503050406030204" pitchFamily="18" charset="0"/>
                        </a:rPr>
                        <m:t>𝒉</m:t>
                      </m:r>
                      <m:r>
                        <a:rPr lang="en-US" sz="2000" b="1" i="1" smtClean="0">
                          <a:latin typeface="Cambria Math" panose="02040503050406030204" pitchFamily="18" charset="0"/>
                        </a:rPr>
                        <m:t>(</m:t>
                      </m:r>
                      <m:r>
                        <a:rPr lang="en-US" sz="2000" b="1" i="1" smtClean="0">
                          <a:latin typeface="Cambria Math" panose="02040503050406030204" pitchFamily="18" charset="0"/>
                        </a:rPr>
                        <m:t>𝒙</m:t>
                      </m:r>
                      <m:r>
                        <a:rPr lang="en-US" sz="2000" b="1" i="1" smtClean="0">
                          <a:latin typeface="Cambria Math" panose="02040503050406030204" pitchFamily="18" charset="0"/>
                        </a:rPr>
                        <m:t>)</m:t>
                      </m:r>
                    </m:oMath>
                  </m:oMathPara>
                </a14:m>
                <a:endParaRPr lang="en-US" sz="2000" b="1" dirty="0"/>
              </a:p>
              <a:p>
                <a:endParaRPr lang="en-US" sz="2000" b="1" dirty="0"/>
              </a:p>
            </p:txBody>
          </p:sp>
        </mc:Choice>
        <mc:Fallback xmlns="">
          <p:sp>
            <p:nvSpPr>
              <p:cNvPr id="4" name="Hộp Văn bản 3">
                <a:extLst>
                  <a:ext uri="{FF2B5EF4-FFF2-40B4-BE49-F238E27FC236}">
                    <a16:creationId xmlns:a16="http://schemas.microsoft.com/office/drawing/2014/main" id="{E77389A9-D5FB-9792-D681-EDDC4F937BB6}"/>
                  </a:ext>
                </a:extLst>
              </p:cNvPr>
              <p:cNvSpPr txBox="1">
                <a:spLocks noRot="1" noChangeAspect="1" noMove="1" noResize="1" noEditPoints="1" noAdjustHandles="1" noChangeArrowheads="1" noChangeShapeType="1" noTextEdit="1"/>
              </p:cNvSpPr>
              <p:nvPr/>
            </p:nvSpPr>
            <p:spPr>
              <a:xfrm>
                <a:off x="2004181" y="3105569"/>
                <a:ext cx="5135637" cy="70788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Hộp Văn bản 4">
                <a:extLst>
                  <a:ext uri="{FF2B5EF4-FFF2-40B4-BE49-F238E27FC236}">
                    <a16:creationId xmlns:a16="http://schemas.microsoft.com/office/drawing/2014/main" id="{F2699A08-B95A-D899-E172-C7907F349F14}"/>
                  </a:ext>
                </a:extLst>
              </p:cNvPr>
              <p:cNvSpPr txBox="1"/>
              <p:nvPr/>
            </p:nvSpPr>
            <p:spPr>
              <a:xfrm>
                <a:off x="2004181" y="4414225"/>
                <a:ext cx="5135637"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𝑮</m:t>
                      </m:r>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𝒖</m:t>
                          </m:r>
                        </m:e>
                      </m:d>
                      <m:r>
                        <a:rPr lang="en-US" sz="2000" b="1" i="1" smtClean="0">
                          <a:latin typeface="Cambria Math" panose="02040503050406030204" pitchFamily="18" charset="0"/>
                        </a:rPr>
                        <m:t>         =       </m:t>
                      </m:r>
                      <m:r>
                        <a:rPr lang="en-US" sz="2000" b="1" i="1" smtClean="0">
                          <a:latin typeface="Cambria Math" panose="02040503050406030204" pitchFamily="18" charset="0"/>
                        </a:rPr>
                        <m:t>𝑭</m:t>
                      </m:r>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𝒖</m:t>
                          </m:r>
                        </m:e>
                      </m:d>
                      <m:r>
                        <a:rPr lang="en-US" sz="2000" b="1" i="1" smtClean="0">
                          <a:latin typeface="Cambria Math" panose="02040503050406030204" pitchFamily="18" charset="0"/>
                        </a:rPr>
                        <m:t>            ×                   </m:t>
                      </m:r>
                      <m:r>
                        <a:rPr lang="en-US" sz="2000" b="1" i="1" smtClean="0">
                          <a:latin typeface="Cambria Math" panose="02040503050406030204" pitchFamily="18" charset="0"/>
                        </a:rPr>
                        <m:t>𝑯</m:t>
                      </m:r>
                      <m:r>
                        <a:rPr lang="en-US" sz="2000" b="1" i="1" smtClean="0">
                          <a:latin typeface="Cambria Math" panose="02040503050406030204" pitchFamily="18" charset="0"/>
                        </a:rPr>
                        <m:t>(</m:t>
                      </m:r>
                      <m:r>
                        <a:rPr lang="en-US" sz="2000" b="1" i="1" smtClean="0">
                          <a:latin typeface="Cambria Math" panose="02040503050406030204" pitchFamily="18" charset="0"/>
                        </a:rPr>
                        <m:t>𝒖</m:t>
                      </m:r>
                      <m:r>
                        <a:rPr lang="en-US" sz="2000" b="1" i="1" smtClean="0">
                          <a:latin typeface="Cambria Math" panose="02040503050406030204" pitchFamily="18" charset="0"/>
                        </a:rPr>
                        <m:t>)</m:t>
                      </m:r>
                    </m:oMath>
                  </m:oMathPara>
                </a14:m>
                <a:endParaRPr lang="en-US" sz="2000" b="1" dirty="0"/>
              </a:p>
              <a:p>
                <a:endParaRPr lang="en-US" sz="2000" b="1" dirty="0"/>
              </a:p>
            </p:txBody>
          </p:sp>
        </mc:Choice>
        <mc:Fallback xmlns="">
          <p:sp>
            <p:nvSpPr>
              <p:cNvPr id="5" name="Hộp Văn bản 4">
                <a:extLst>
                  <a:ext uri="{FF2B5EF4-FFF2-40B4-BE49-F238E27FC236}">
                    <a16:creationId xmlns:a16="http://schemas.microsoft.com/office/drawing/2014/main" id="{F2699A08-B95A-D899-E172-C7907F349F14}"/>
                  </a:ext>
                </a:extLst>
              </p:cNvPr>
              <p:cNvSpPr txBox="1">
                <a:spLocks noRot="1" noChangeAspect="1" noMove="1" noResize="1" noEditPoints="1" noAdjustHandles="1" noChangeArrowheads="1" noChangeShapeType="1" noTextEdit="1"/>
              </p:cNvSpPr>
              <p:nvPr/>
            </p:nvSpPr>
            <p:spPr>
              <a:xfrm>
                <a:off x="2004181" y="4414225"/>
                <a:ext cx="5135637" cy="707886"/>
              </a:xfrm>
              <a:prstGeom prst="rect">
                <a:avLst/>
              </a:prstGeom>
              <a:blipFill>
                <a:blip r:embed="rId5"/>
                <a:stretch>
                  <a:fillRect/>
                </a:stretch>
              </a:blipFill>
            </p:spPr>
            <p:txBody>
              <a:bodyPr/>
              <a:lstStyle/>
              <a:p>
                <a:r>
                  <a:rPr lang="en-US">
                    <a:noFill/>
                  </a:rPr>
                  <a:t> </a:t>
                </a:r>
              </a:p>
            </p:txBody>
          </p:sp>
        </mc:Fallback>
      </mc:AlternateContent>
      <p:sp>
        <p:nvSpPr>
          <p:cNvPr id="7" name="Hình chữ nhật 6">
            <a:extLst>
              <a:ext uri="{FF2B5EF4-FFF2-40B4-BE49-F238E27FC236}">
                <a16:creationId xmlns:a16="http://schemas.microsoft.com/office/drawing/2014/main" id="{DD469CCB-2352-B891-428E-671365B26396}"/>
              </a:ext>
            </a:extLst>
          </p:cNvPr>
          <p:cNvSpPr/>
          <p:nvPr/>
        </p:nvSpPr>
        <p:spPr>
          <a:xfrm>
            <a:off x="2158777" y="3674283"/>
            <a:ext cx="579165" cy="517155"/>
          </a:xfrm>
          <a:prstGeom prst="rect">
            <a:avLst/>
          </a:prstGeom>
          <a:ln w="38100">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IFT</a:t>
            </a:r>
          </a:p>
        </p:txBody>
      </p:sp>
      <p:cxnSp>
        <p:nvCxnSpPr>
          <p:cNvPr id="9" name="Đường kết nối Mũi tên Thẳng 8">
            <a:extLst>
              <a:ext uri="{FF2B5EF4-FFF2-40B4-BE49-F238E27FC236}">
                <a16:creationId xmlns:a16="http://schemas.microsoft.com/office/drawing/2014/main" id="{1B5501A5-11AA-7811-7348-88D22908B7C2}"/>
              </a:ext>
            </a:extLst>
          </p:cNvPr>
          <p:cNvCxnSpPr>
            <a:cxnSpLocks/>
            <a:endCxn id="7" idx="2"/>
          </p:cNvCxnSpPr>
          <p:nvPr/>
        </p:nvCxnSpPr>
        <p:spPr>
          <a:xfrm flipV="1">
            <a:off x="2448360" y="4191438"/>
            <a:ext cx="0" cy="26494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Đường kết nối Mũi tên Thẳng 10">
            <a:extLst>
              <a:ext uri="{FF2B5EF4-FFF2-40B4-BE49-F238E27FC236}">
                <a16:creationId xmlns:a16="http://schemas.microsoft.com/office/drawing/2014/main" id="{7E6EDD32-B4EC-F819-228E-F4097D51DA87}"/>
              </a:ext>
            </a:extLst>
          </p:cNvPr>
          <p:cNvCxnSpPr>
            <a:cxnSpLocks/>
            <a:stCxn id="7" idx="0"/>
          </p:cNvCxnSpPr>
          <p:nvPr/>
        </p:nvCxnSpPr>
        <p:spPr>
          <a:xfrm flipV="1">
            <a:off x="2448360" y="3449204"/>
            <a:ext cx="0" cy="22507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Hình chữ nhật 12">
            <a:extLst>
              <a:ext uri="{FF2B5EF4-FFF2-40B4-BE49-F238E27FC236}">
                <a16:creationId xmlns:a16="http://schemas.microsoft.com/office/drawing/2014/main" id="{1B277E99-3971-12B5-0F53-9256F67AE734}"/>
              </a:ext>
            </a:extLst>
          </p:cNvPr>
          <p:cNvSpPr/>
          <p:nvPr/>
        </p:nvSpPr>
        <p:spPr>
          <a:xfrm>
            <a:off x="3853018" y="3740860"/>
            <a:ext cx="542925" cy="385173"/>
          </a:xfrm>
          <a:prstGeom prst="rect">
            <a:avLst/>
          </a:prstGeom>
          <a:ln w="38100">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FT</a:t>
            </a:r>
          </a:p>
        </p:txBody>
      </p:sp>
      <p:cxnSp>
        <p:nvCxnSpPr>
          <p:cNvPr id="14" name="Đường kết nối Mũi tên Thẳng 13">
            <a:extLst>
              <a:ext uri="{FF2B5EF4-FFF2-40B4-BE49-F238E27FC236}">
                <a16:creationId xmlns:a16="http://schemas.microsoft.com/office/drawing/2014/main" id="{C9F3CB53-BF8F-7EC6-529C-1AB6C82C6CD9}"/>
              </a:ext>
            </a:extLst>
          </p:cNvPr>
          <p:cNvCxnSpPr>
            <a:cxnSpLocks/>
            <a:endCxn id="13" idx="0"/>
          </p:cNvCxnSpPr>
          <p:nvPr/>
        </p:nvCxnSpPr>
        <p:spPr>
          <a:xfrm>
            <a:off x="4119717" y="3527634"/>
            <a:ext cx="4764" cy="21322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Đường kết nối Mũi tên Thẳng 14">
            <a:extLst>
              <a:ext uri="{FF2B5EF4-FFF2-40B4-BE49-F238E27FC236}">
                <a16:creationId xmlns:a16="http://schemas.microsoft.com/office/drawing/2014/main" id="{4033EA74-97E7-13CE-7FAA-06443D26378F}"/>
              </a:ext>
            </a:extLst>
          </p:cNvPr>
          <p:cNvCxnSpPr>
            <a:cxnSpLocks/>
            <a:stCxn id="13" idx="2"/>
          </p:cNvCxnSpPr>
          <p:nvPr/>
        </p:nvCxnSpPr>
        <p:spPr>
          <a:xfrm>
            <a:off x="4124481" y="4126033"/>
            <a:ext cx="0" cy="309564"/>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6" name="Hình chữ nhật 15">
            <a:extLst>
              <a:ext uri="{FF2B5EF4-FFF2-40B4-BE49-F238E27FC236}">
                <a16:creationId xmlns:a16="http://schemas.microsoft.com/office/drawing/2014/main" id="{04F52CDE-B227-DE6F-926E-7282730667BA}"/>
              </a:ext>
            </a:extLst>
          </p:cNvPr>
          <p:cNvSpPr/>
          <p:nvPr/>
        </p:nvSpPr>
        <p:spPr>
          <a:xfrm>
            <a:off x="6470221" y="3778343"/>
            <a:ext cx="542925" cy="385173"/>
          </a:xfrm>
          <a:prstGeom prst="rect">
            <a:avLst/>
          </a:prstGeom>
          <a:ln w="38100">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FT</a:t>
            </a:r>
          </a:p>
        </p:txBody>
      </p:sp>
      <p:cxnSp>
        <p:nvCxnSpPr>
          <p:cNvPr id="17" name="Đường kết nối Mũi tên Thẳng 16">
            <a:extLst>
              <a:ext uri="{FF2B5EF4-FFF2-40B4-BE49-F238E27FC236}">
                <a16:creationId xmlns:a16="http://schemas.microsoft.com/office/drawing/2014/main" id="{BC653AA7-1DD9-E03A-2542-48C06341E362}"/>
              </a:ext>
            </a:extLst>
          </p:cNvPr>
          <p:cNvCxnSpPr>
            <a:cxnSpLocks/>
            <a:endCxn id="16" idx="0"/>
          </p:cNvCxnSpPr>
          <p:nvPr/>
        </p:nvCxnSpPr>
        <p:spPr>
          <a:xfrm>
            <a:off x="6736920" y="3565117"/>
            <a:ext cx="4764" cy="21322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Đường kết nối Mũi tên Thẳng 17">
            <a:extLst>
              <a:ext uri="{FF2B5EF4-FFF2-40B4-BE49-F238E27FC236}">
                <a16:creationId xmlns:a16="http://schemas.microsoft.com/office/drawing/2014/main" id="{2A8B2C8B-4691-3808-4985-FD720C53FBF7}"/>
              </a:ext>
            </a:extLst>
          </p:cNvPr>
          <p:cNvCxnSpPr>
            <a:cxnSpLocks/>
            <a:stCxn id="16" idx="2"/>
          </p:cNvCxnSpPr>
          <p:nvPr/>
        </p:nvCxnSpPr>
        <p:spPr>
          <a:xfrm>
            <a:off x="6741684" y="4163516"/>
            <a:ext cx="0" cy="309564"/>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80485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2" name="Hộp Văn bản 1">
            <a:extLst>
              <a:ext uri="{FF2B5EF4-FFF2-40B4-BE49-F238E27FC236}">
                <a16:creationId xmlns:a16="http://schemas.microsoft.com/office/drawing/2014/main" id="{DAA6BB2F-2DC3-8DCF-7F68-47D04FD68A3C}"/>
              </a:ext>
            </a:extLst>
          </p:cNvPr>
          <p:cNvSpPr txBox="1"/>
          <p:nvPr/>
        </p:nvSpPr>
        <p:spPr>
          <a:xfrm>
            <a:off x="691240" y="203040"/>
            <a:ext cx="3331361" cy="461665"/>
          </a:xfrm>
          <a:prstGeom prst="rect">
            <a:avLst/>
          </a:prstGeom>
          <a:noFill/>
        </p:spPr>
        <p:txBody>
          <a:bodyPr wrap="none" rtlCol="0">
            <a:spAutoFit/>
          </a:bodyPr>
          <a:lstStyle/>
          <a:p>
            <a:r>
              <a:rPr lang="en-US" sz="2400" b="1" dirty="0"/>
              <a:t>2D Fourier Transform</a:t>
            </a:r>
          </a:p>
        </p:txBody>
      </p:sp>
      <mc:AlternateContent xmlns:mc="http://schemas.openxmlformats.org/markup-compatibility/2006" xmlns:a14="http://schemas.microsoft.com/office/drawing/2010/main">
        <mc:Choice Requires="a14">
          <p:sp>
            <p:nvSpPr>
              <p:cNvPr id="3" name="Hộp Văn bản 2">
                <a:extLst>
                  <a:ext uri="{FF2B5EF4-FFF2-40B4-BE49-F238E27FC236}">
                    <a16:creationId xmlns:a16="http://schemas.microsoft.com/office/drawing/2014/main" id="{B01DF1EA-9DDA-F5AF-36D5-E7DCAE60937A}"/>
                  </a:ext>
                </a:extLst>
              </p:cNvPr>
              <p:cNvSpPr txBox="1"/>
              <p:nvPr/>
            </p:nvSpPr>
            <p:spPr>
              <a:xfrm>
                <a:off x="1881749" y="900219"/>
                <a:ext cx="5750951" cy="10219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𝐹</m:t>
                      </m:r>
                      <m:d>
                        <m:dPr>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𝑢</m:t>
                          </m:r>
                          <m:r>
                            <a:rPr lang="en-US" sz="2800" b="0" i="1" dirty="0" smtClean="0">
                              <a:latin typeface="Cambria Math" panose="02040503050406030204" pitchFamily="18" charset="0"/>
                            </a:rPr>
                            <m:t>,</m:t>
                          </m:r>
                          <m:r>
                            <a:rPr lang="en-US" sz="2800" b="0" i="1" dirty="0" smtClean="0">
                              <a:latin typeface="Cambria Math" panose="02040503050406030204" pitchFamily="18" charset="0"/>
                            </a:rPr>
                            <m:t>𝑣</m:t>
                          </m:r>
                        </m:e>
                      </m:d>
                      <m:r>
                        <a:rPr lang="en-US" sz="2800" b="0" i="1" dirty="0" smtClean="0">
                          <a:latin typeface="Cambria Math" panose="02040503050406030204" pitchFamily="18" charset="0"/>
                        </a:rPr>
                        <m:t>=</m:t>
                      </m:r>
                      <m:nary>
                        <m:naryPr>
                          <m:chr m:val="∬"/>
                          <m:ctrlPr>
                            <a:rPr lang="en-US" sz="2800" b="0" i="1" dirty="0" smtClean="0">
                              <a:latin typeface="Cambria Math" panose="02040503050406030204" pitchFamily="18" charset="0"/>
                            </a:rPr>
                          </m:ctrlPr>
                        </m:naryPr>
                        <m:sub>
                          <m:r>
                            <m:rPr>
                              <m:nor/>
                            </m:rPr>
                            <a:rPr lang="en-US" sz="2800" b="0" i="0" dirty="0" smtClean="0">
                              <a:latin typeface="Cambria Math" panose="02040503050406030204" pitchFamily="18" charset="0"/>
                            </a:rPr>
                            <m:t>−</m:t>
                          </m:r>
                          <m:r>
                            <a:rPr lang="en-US" sz="2800" b="0" i="1" dirty="0" smtClean="0">
                              <a:latin typeface="Cambria Math" panose="02040503050406030204" pitchFamily="18" charset="0"/>
                            </a:rPr>
                            <m:t>∞</m:t>
                          </m:r>
                        </m:sub>
                        <m:sup>
                          <m:r>
                            <a:rPr lang="en-US" sz="2800" b="0" i="1" dirty="0" smtClean="0">
                              <a:latin typeface="Cambria Math" panose="02040503050406030204" pitchFamily="18" charset="0"/>
                            </a:rPr>
                            <m:t>∞</m:t>
                          </m:r>
                        </m:sup>
                        <m:e>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𝑥</m:t>
                              </m:r>
                            </m:e>
                          </m:d>
                          <m:r>
                            <a:rPr lang="en-US" sz="2800" b="0" i="1" dirty="0" smtClean="0">
                              <a:latin typeface="Cambria Math" panose="02040503050406030204" pitchFamily="18" charset="0"/>
                            </a:rPr>
                            <m:t> </m:t>
                          </m:r>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𝑒</m:t>
                              </m:r>
                            </m:e>
                            <m:sup>
                              <m:r>
                                <a:rPr lang="en-US" sz="2800" b="0" i="1" dirty="0" smtClean="0">
                                  <a:latin typeface="Cambria Math" panose="02040503050406030204" pitchFamily="18" charset="0"/>
                                </a:rPr>
                                <m:t>−</m:t>
                              </m:r>
                              <m:r>
                                <a:rPr lang="en-US" sz="2800" b="0" i="1" dirty="0" smtClean="0">
                                  <a:latin typeface="Cambria Math" panose="02040503050406030204" pitchFamily="18" charset="0"/>
                                </a:rPr>
                                <m:t>𝑖</m:t>
                              </m:r>
                              <m:r>
                                <a:rPr lang="en-US" sz="2800" b="0" i="1" dirty="0" smtClean="0">
                                  <a:latin typeface="Cambria Math" panose="02040503050406030204" pitchFamily="18" charset="0"/>
                                </a:rPr>
                                <m:t>2</m:t>
                              </m:r>
                              <m:r>
                                <a:rPr lang="en-US" sz="2800" b="0" i="1" dirty="0" smtClean="0">
                                  <a:latin typeface="Cambria Math" panose="02040503050406030204" pitchFamily="18" charset="0"/>
                                </a:rPr>
                                <m:t>𝜋</m:t>
                              </m:r>
                              <m:r>
                                <a:rPr lang="en-US" sz="2800" b="0" i="1" dirty="0" smtClean="0">
                                  <a:latin typeface="Cambria Math" panose="02040503050406030204" pitchFamily="18" charset="0"/>
                                </a:rPr>
                                <m:t>(</m:t>
                              </m:r>
                              <m:r>
                                <a:rPr lang="en-US" sz="2800" b="0" i="1" dirty="0" smtClean="0">
                                  <a:latin typeface="Cambria Math" panose="02040503050406030204" pitchFamily="18" charset="0"/>
                                </a:rPr>
                                <m:t>𝑢𝑥</m:t>
                              </m:r>
                              <m:r>
                                <a:rPr lang="en-US" sz="2800" b="0" i="1" dirty="0" smtClean="0">
                                  <a:latin typeface="Cambria Math" panose="02040503050406030204" pitchFamily="18" charset="0"/>
                                </a:rPr>
                                <m:t>+</m:t>
                              </m:r>
                              <m:r>
                                <a:rPr lang="en-US" sz="2800" b="0" i="1" dirty="0" smtClean="0">
                                  <a:latin typeface="Cambria Math" panose="02040503050406030204" pitchFamily="18" charset="0"/>
                                </a:rPr>
                                <m:t>𝑣𝑦</m:t>
                              </m:r>
                              <m:r>
                                <a:rPr lang="en-US" sz="2800" b="0" i="1" dirty="0" smtClean="0">
                                  <a:latin typeface="Cambria Math" panose="02040503050406030204" pitchFamily="18" charset="0"/>
                                </a:rPr>
                                <m:t>)</m:t>
                              </m:r>
                            </m:sup>
                          </m:sSup>
                          <m:r>
                            <a:rPr lang="en-US" sz="2800" b="0" i="1" dirty="0" smtClean="0">
                              <a:latin typeface="Cambria Math" panose="02040503050406030204" pitchFamily="18" charset="0"/>
                            </a:rPr>
                            <m:t>𝑑𝑥</m:t>
                          </m:r>
                        </m:e>
                      </m:nary>
                    </m:oMath>
                  </m:oMathPara>
                </a14:m>
                <a:endParaRPr lang="en-US" sz="2800" dirty="0"/>
              </a:p>
            </p:txBody>
          </p:sp>
        </mc:Choice>
        <mc:Fallback xmlns="">
          <p:sp>
            <p:nvSpPr>
              <p:cNvPr id="3" name="Hộp Văn bản 2">
                <a:extLst>
                  <a:ext uri="{FF2B5EF4-FFF2-40B4-BE49-F238E27FC236}">
                    <a16:creationId xmlns:a16="http://schemas.microsoft.com/office/drawing/2014/main" id="{B01DF1EA-9DDA-F5AF-36D5-E7DCAE60937A}"/>
                  </a:ext>
                </a:extLst>
              </p:cNvPr>
              <p:cNvSpPr txBox="1">
                <a:spLocks noRot="1" noChangeAspect="1" noMove="1" noResize="1" noEditPoints="1" noAdjustHandles="1" noChangeArrowheads="1" noChangeShapeType="1" noTextEdit="1"/>
              </p:cNvSpPr>
              <p:nvPr/>
            </p:nvSpPr>
            <p:spPr>
              <a:xfrm>
                <a:off x="1881749" y="900219"/>
                <a:ext cx="5750951" cy="10219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Hộp Văn bản 3">
                <a:extLst>
                  <a:ext uri="{FF2B5EF4-FFF2-40B4-BE49-F238E27FC236}">
                    <a16:creationId xmlns:a16="http://schemas.microsoft.com/office/drawing/2014/main" id="{310CE4EB-D6FF-C779-BD74-B59C3B09DE9E}"/>
                  </a:ext>
                </a:extLst>
              </p:cNvPr>
              <p:cNvSpPr txBox="1"/>
              <p:nvPr/>
            </p:nvSpPr>
            <p:spPr>
              <a:xfrm>
                <a:off x="1881750" y="3146216"/>
                <a:ext cx="5750951" cy="10219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𝑥</m:t>
                          </m:r>
                          <m:r>
                            <a:rPr lang="en-US" sz="2800" b="0" i="1" dirty="0" smtClean="0">
                              <a:latin typeface="Cambria Math" panose="02040503050406030204" pitchFamily="18" charset="0"/>
                            </a:rPr>
                            <m:t>,</m:t>
                          </m:r>
                          <m:r>
                            <a:rPr lang="en-US" sz="2800" b="0" i="1" dirty="0" smtClean="0">
                              <a:latin typeface="Cambria Math" panose="02040503050406030204" pitchFamily="18" charset="0"/>
                            </a:rPr>
                            <m:t>𝑦</m:t>
                          </m:r>
                        </m:e>
                      </m:d>
                      <m:r>
                        <a:rPr lang="en-US" sz="2800" b="0" i="1" dirty="0" smtClean="0">
                          <a:latin typeface="Cambria Math" panose="02040503050406030204" pitchFamily="18" charset="0"/>
                        </a:rPr>
                        <m:t>=</m:t>
                      </m:r>
                      <m:nary>
                        <m:naryPr>
                          <m:chr m:val="∬"/>
                          <m:ctrlPr>
                            <a:rPr lang="en-US" sz="2800" b="0" i="1" dirty="0" smtClean="0">
                              <a:latin typeface="Cambria Math" panose="02040503050406030204" pitchFamily="18" charset="0"/>
                            </a:rPr>
                          </m:ctrlPr>
                        </m:naryPr>
                        <m:sub>
                          <m:r>
                            <m:rPr>
                              <m:nor/>
                            </m:rPr>
                            <a:rPr lang="en-US" sz="2800" b="0" i="0" dirty="0" smtClean="0">
                              <a:latin typeface="Cambria Math" panose="02040503050406030204" pitchFamily="18" charset="0"/>
                            </a:rPr>
                            <m:t>−</m:t>
                          </m:r>
                          <m:r>
                            <a:rPr lang="en-US" sz="2800" b="0" i="1" dirty="0" smtClean="0">
                              <a:latin typeface="Cambria Math" panose="02040503050406030204" pitchFamily="18" charset="0"/>
                            </a:rPr>
                            <m:t>∞</m:t>
                          </m:r>
                        </m:sub>
                        <m:sup>
                          <m:r>
                            <a:rPr lang="en-US" sz="2800" b="0" i="1" dirty="0" smtClean="0">
                              <a:latin typeface="Cambria Math" panose="02040503050406030204" pitchFamily="18" charset="0"/>
                            </a:rPr>
                            <m:t>∞</m:t>
                          </m:r>
                        </m:sup>
                        <m:e>
                          <m:r>
                            <a:rPr lang="en-US" sz="2800" b="0" i="1" dirty="0" smtClean="0">
                              <a:latin typeface="Cambria Math" panose="02040503050406030204" pitchFamily="18" charset="0"/>
                            </a:rPr>
                            <m:t>𝐹</m:t>
                          </m:r>
                          <m:d>
                            <m:dPr>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𝑢</m:t>
                              </m:r>
                              <m:r>
                                <a:rPr lang="en-US" sz="2800" b="0" i="1" dirty="0" smtClean="0">
                                  <a:latin typeface="Cambria Math" panose="02040503050406030204" pitchFamily="18" charset="0"/>
                                </a:rPr>
                                <m:t>,</m:t>
                              </m:r>
                              <m:r>
                                <a:rPr lang="en-US" sz="2800" b="0" i="1" dirty="0" smtClean="0">
                                  <a:latin typeface="Cambria Math" panose="02040503050406030204" pitchFamily="18" charset="0"/>
                                </a:rPr>
                                <m:t>𝑣</m:t>
                              </m:r>
                            </m:e>
                          </m:d>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𝑒</m:t>
                              </m:r>
                            </m:e>
                            <m:sup>
                              <m:r>
                                <a:rPr lang="en-US" sz="2800" b="0" i="1" dirty="0" smtClean="0">
                                  <a:latin typeface="Cambria Math" panose="02040503050406030204" pitchFamily="18" charset="0"/>
                                </a:rPr>
                                <m:t>𝑖</m:t>
                              </m:r>
                              <m:r>
                                <a:rPr lang="en-US" sz="2800" b="0" i="1" dirty="0" smtClean="0">
                                  <a:latin typeface="Cambria Math" panose="02040503050406030204" pitchFamily="18" charset="0"/>
                                </a:rPr>
                                <m:t>2</m:t>
                              </m:r>
                              <m:r>
                                <a:rPr lang="en-US" sz="2800" b="0" i="1" dirty="0" smtClean="0">
                                  <a:latin typeface="Cambria Math" panose="02040503050406030204" pitchFamily="18" charset="0"/>
                                </a:rPr>
                                <m:t>𝜋</m:t>
                              </m:r>
                              <m:r>
                                <a:rPr lang="en-US" sz="2800" b="0" i="1" dirty="0" smtClean="0">
                                  <a:latin typeface="Cambria Math" panose="02040503050406030204" pitchFamily="18" charset="0"/>
                                </a:rPr>
                                <m:t>(</m:t>
                              </m:r>
                              <m:r>
                                <a:rPr lang="en-US" sz="2800" b="0" i="1" dirty="0" smtClean="0">
                                  <a:latin typeface="Cambria Math" panose="02040503050406030204" pitchFamily="18" charset="0"/>
                                </a:rPr>
                                <m:t>𝑢𝑥</m:t>
                              </m:r>
                              <m:r>
                                <a:rPr lang="en-US" sz="2800" b="0" i="1" dirty="0" smtClean="0">
                                  <a:latin typeface="Cambria Math" panose="02040503050406030204" pitchFamily="18" charset="0"/>
                                </a:rPr>
                                <m:t>+</m:t>
                              </m:r>
                              <m:r>
                                <a:rPr lang="en-US" sz="2800" b="0" i="1" dirty="0" smtClean="0">
                                  <a:latin typeface="Cambria Math" panose="02040503050406030204" pitchFamily="18" charset="0"/>
                                </a:rPr>
                                <m:t>𝑣𝑦</m:t>
                              </m:r>
                              <m:r>
                                <a:rPr lang="en-US" sz="2800" b="0" i="1" dirty="0" smtClean="0">
                                  <a:latin typeface="Cambria Math" panose="02040503050406030204" pitchFamily="18" charset="0"/>
                                </a:rPr>
                                <m:t>)</m:t>
                              </m:r>
                            </m:sup>
                          </m:sSup>
                          <m:r>
                            <a:rPr lang="en-US" sz="2800" b="0" i="1" dirty="0" smtClean="0">
                              <a:latin typeface="Cambria Math" panose="02040503050406030204" pitchFamily="18" charset="0"/>
                            </a:rPr>
                            <m:t>𝑑𝑢</m:t>
                          </m:r>
                        </m:e>
                      </m:nary>
                    </m:oMath>
                  </m:oMathPara>
                </a14:m>
                <a:endParaRPr lang="en-US" sz="2800" dirty="0"/>
              </a:p>
            </p:txBody>
          </p:sp>
        </mc:Choice>
        <mc:Fallback xmlns="">
          <p:sp>
            <p:nvSpPr>
              <p:cNvPr id="4" name="Hộp Văn bản 3">
                <a:extLst>
                  <a:ext uri="{FF2B5EF4-FFF2-40B4-BE49-F238E27FC236}">
                    <a16:creationId xmlns:a16="http://schemas.microsoft.com/office/drawing/2014/main" id="{310CE4EB-D6FF-C779-BD74-B59C3B09DE9E}"/>
                  </a:ext>
                </a:extLst>
              </p:cNvPr>
              <p:cNvSpPr txBox="1">
                <a:spLocks noRot="1" noChangeAspect="1" noMove="1" noResize="1" noEditPoints="1" noAdjustHandles="1" noChangeArrowheads="1" noChangeShapeType="1" noTextEdit="1"/>
              </p:cNvSpPr>
              <p:nvPr/>
            </p:nvSpPr>
            <p:spPr>
              <a:xfrm>
                <a:off x="1881750" y="3146216"/>
                <a:ext cx="5750951" cy="1021946"/>
              </a:xfrm>
              <a:prstGeom prst="rect">
                <a:avLst/>
              </a:prstGeom>
              <a:blipFill>
                <a:blip r:embed="rId4"/>
                <a:stretch>
                  <a:fillRect/>
                </a:stretch>
              </a:blipFill>
            </p:spPr>
            <p:txBody>
              <a:bodyPr/>
              <a:lstStyle/>
              <a:p>
                <a:r>
                  <a:rPr lang="en-US">
                    <a:noFill/>
                  </a:rPr>
                  <a:t> </a:t>
                </a:r>
              </a:p>
            </p:txBody>
          </p:sp>
        </mc:Fallback>
      </mc:AlternateContent>
      <p:sp>
        <p:nvSpPr>
          <p:cNvPr id="5" name="Hộp Văn bản 4">
            <a:extLst>
              <a:ext uri="{FF2B5EF4-FFF2-40B4-BE49-F238E27FC236}">
                <a16:creationId xmlns:a16="http://schemas.microsoft.com/office/drawing/2014/main" id="{9E1E53F4-5F96-C3E5-42C6-0EF28E59FF18}"/>
              </a:ext>
            </a:extLst>
          </p:cNvPr>
          <p:cNvSpPr txBox="1"/>
          <p:nvPr/>
        </p:nvSpPr>
        <p:spPr>
          <a:xfrm>
            <a:off x="691240" y="2759671"/>
            <a:ext cx="4495141" cy="461665"/>
          </a:xfrm>
          <a:prstGeom prst="rect">
            <a:avLst/>
          </a:prstGeom>
          <a:noFill/>
        </p:spPr>
        <p:txBody>
          <a:bodyPr wrap="none" rtlCol="0">
            <a:spAutoFit/>
          </a:bodyPr>
          <a:lstStyle/>
          <a:p>
            <a:r>
              <a:rPr lang="en-US" sz="2400" b="1" dirty="0"/>
              <a:t>2D Inverse Fourier Transform</a:t>
            </a:r>
          </a:p>
        </p:txBody>
      </p:sp>
      <mc:AlternateContent xmlns:mc="http://schemas.openxmlformats.org/markup-compatibility/2006" xmlns:a14="http://schemas.microsoft.com/office/drawing/2010/main">
        <mc:Choice Requires="a14">
          <p:sp>
            <p:nvSpPr>
              <p:cNvPr id="7" name="Hộp Văn bản 6">
                <a:extLst>
                  <a:ext uri="{FF2B5EF4-FFF2-40B4-BE49-F238E27FC236}">
                    <a16:creationId xmlns:a16="http://schemas.microsoft.com/office/drawing/2014/main" id="{3C7CB301-6FC0-46C5-1378-86174A33F07D}"/>
                  </a:ext>
                </a:extLst>
              </p:cNvPr>
              <p:cNvSpPr txBox="1"/>
              <p:nvPr/>
            </p:nvSpPr>
            <p:spPr>
              <a:xfrm>
                <a:off x="2356920" y="2125232"/>
                <a:ext cx="5582224" cy="400110"/>
              </a:xfrm>
              <a:prstGeom prst="rect">
                <a:avLst/>
              </a:prstGeom>
              <a:noFill/>
            </p:spPr>
            <p:txBody>
              <a:bodyPr wrap="square">
                <a:spAutoFit/>
              </a:bodyPr>
              <a:lstStyle/>
              <a:p>
                <a14:m>
                  <m:oMath xmlns:m="http://schemas.openxmlformats.org/officeDocument/2006/math">
                    <m:r>
                      <a:rPr lang="en-US" sz="2000" b="1" i="1" dirty="0" smtClean="0">
                        <a:latin typeface="Cambria Math" panose="02040503050406030204" pitchFamily="18" charset="0"/>
                      </a:rPr>
                      <m:t>𝒖</m:t>
                    </m:r>
                    <m:r>
                      <a:rPr lang="en-US" sz="2000" b="1" i="1" dirty="0" smtClean="0">
                        <a:latin typeface="Cambria Math" panose="02040503050406030204" pitchFamily="18" charset="0"/>
                      </a:rPr>
                      <m:t>, </m:t>
                    </m:r>
                    <m:r>
                      <a:rPr lang="en-US" sz="2000" b="1" i="1" dirty="0" smtClean="0">
                        <a:latin typeface="Cambria Math" panose="02040503050406030204" pitchFamily="18" charset="0"/>
                      </a:rPr>
                      <m:t>𝒚</m:t>
                    </m:r>
                    <m:r>
                      <a:rPr lang="en-US" sz="2000" b="1" i="1" dirty="0" smtClean="0">
                        <a:latin typeface="Cambria Math" panose="02040503050406030204" pitchFamily="18" charset="0"/>
                      </a:rPr>
                      <m:t> </m:t>
                    </m:r>
                  </m:oMath>
                </a14:m>
                <a:r>
                  <a:rPr lang="en-US" sz="2000" dirty="0" err="1"/>
                  <a:t>tương</a:t>
                </a:r>
                <a:r>
                  <a:rPr lang="en-US" sz="2000" dirty="0"/>
                  <a:t> </a:t>
                </a:r>
                <a:r>
                  <a:rPr lang="en-US" sz="2000" dirty="0" err="1"/>
                  <a:t>ứng</a:t>
                </a:r>
                <a:r>
                  <a:rPr lang="en-US" sz="2000" dirty="0"/>
                  <a:t> </a:t>
                </a:r>
                <a:r>
                  <a:rPr lang="en-US" sz="2000" dirty="0" err="1"/>
                  <a:t>là</a:t>
                </a:r>
                <a:r>
                  <a:rPr lang="en-US" sz="2000" dirty="0"/>
                  <a:t> </a:t>
                </a:r>
                <a:r>
                  <a:rPr lang="en-US" sz="2000" dirty="0" err="1"/>
                  <a:t>giá</a:t>
                </a:r>
                <a:r>
                  <a:rPr lang="en-US" sz="2000" dirty="0"/>
                  <a:t> </a:t>
                </a:r>
                <a:r>
                  <a:rPr lang="en-US" sz="2000" dirty="0" err="1"/>
                  <a:t>trị</a:t>
                </a:r>
                <a:r>
                  <a:rPr lang="en-US" sz="2000" dirty="0"/>
                  <a:t> </a:t>
                </a:r>
                <a:r>
                  <a:rPr lang="en-US" sz="2000" dirty="0" err="1"/>
                  <a:t>tần</a:t>
                </a:r>
                <a:r>
                  <a:rPr lang="en-US" sz="2000" dirty="0"/>
                  <a:t> </a:t>
                </a:r>
                <a:r>
                  <a:rPr lang="en-US" sz="2000" dirty="0" err="1"/>
                  <a:t>số</a:t>
                </a:r>
                <a:r>
                  <a:rPr lang="en-US" sz="2000" dirty="0"/>
                  <a:t> </a:t>
                </a:r>
                <a:r>
                  <a:rPr lang="en-US" sz="2000" dirty="0" err="1"/>
                  <a:t>dọc</a:t>
                </a:r>
                <a:r>
                  <a:rPr lang="en-US" sz="2000" dirty="0"/>
                  <a:t> </a:t>
                </a:r>
                <a:r>
                  <a:rPr lang="en-US" sz="2000" dirty="0" err="1"/>
                  <a:t>theo</a:t>
                </a:r>
                <a:r>
                  <a:rPr lang="en-US" sz="2000" dirty="0"/>
                  <a:t> </a:t>
                </a:r>
                <a14:m>
                  <m:oMath xmlns:m="http://schemas.openxmlformats.org/officeDocument/2006/math">
                    <m:r>
                      <a:rPr lang="en-US" sz="2000" b="1" i="1" smtClean="0">
                        <a:latin typeface="Cambria Math" panose="02040503050406030204" pitchFamily="18" charset="0"/>
                      </a:rPr>
                      <m:t>𝒖</m:t>
                    </m:r>
                    <m:r>
                      <a:rPr lang="en-US" sz="2000" b="1" i="1" smtClean="0">
                        <a:latin typeface="Cambria Math" panose="02040503050406030204" pitchFamily="18" charset="0"/>
                      </a:rPr>
                      <m:t>,</m:t>
                    </m:r>
                    <m:r>
                      <a:rPr lang="en-US" sz="2000" b="1" i="1" smtClean="0">
                        <a:latin typeface="Cambria Math" panose="02040503050406030204" pitchFamily="18" charset="0"/>
                      </a:rPr>
                      <m:t>𝒗</m:t>
                    </m:r>
                  </m:oMath>
                </a14:m>
                <a:r>
                  <a:rPr lang="en-US" sz="2000" b="1" dirty="0"/>
                  <a:t> </a:t>
                </a:r>
              </a:p>
            </p:txBody>
          </p:sp>
        </mc:Choice>
        <mc:Fallback xmlns="">
          <p:sp>
            <p:nvSpPr>
              <p:cNvPr id="7" name="Hộp Văn bản 6">
                <a:extLst>
                  <a:ext uri="{FF2B5EF4-FFF2-40B4-BE49-F238E27FC236}">
                    <a16:creationId xmlns:a16="http://schemas.microsoft.com/office/drawing/2014/main" id="{3C7CB301-6FC0-46C5-1378-86174A33F07D}"/>
                  </a:ext>
                </a:extLst>
              </p:cNvPr>
              <p:cNvSpPr txBox="1">
                <a:spLocks noRot="1" noChangeAspect="1" noMove="1" noResize="1" noEditPoints="1" noAdjustHandles="1" noChangeArrowheads="1" noChangeShapeType="1" noTextEdit="1"/>
              </p:cNvSpPr>
              <p:nvPr/>
            </p:nvSpPr>
            <p:spPr>
              <a:xfrm>
                <a:off x="2356920" y="2125232"/>
                <a:ext cx="5582224" cy="400110"/>
              </a:xfrm>
              <a:prstGeom prst="rect">
                <a:avLst/>
              </a:prstGeom>
              <a:blipFill>
                <a:blip r:embed="rId5"/>
                <a:stretch>
                  <a:fillRect t="-7692" b="-29231"/>
                </a:stretch>
              </a:blipFill>
            </p:spPr>
            <p:txBody>
              <a:bodyPr/>
              <a:lstStyle/>
              <a:p>
                <a:r>
                  <a:rPr lang="en-US">
                    <a:noFill/>
                  </a:rPr>
                  <a:t> </a:t>
                </a:r>
              </a:p>
            </p:txBody>
          </p:sp>
        </mc:Fallback>
      </mc:AlternateContent>
    </p:spTree>
    <p:extLst>
      <p:ext uri="{BB962C8B-B14F-4D97-AF65-F5344CB8AC3E}">
        <p14:creationId xmlns:p14="http://schemas.microsoft.com/office/powerpoint/2010/main" val="3557009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6" name="Hộp Văn bản 5">
            <a:extLst>
              <a:ext uri="{FF2B5EF4-FFF2-40B4-BE49-F238E27FC236}">
                <a16:creationId xmlns:a16="http://schemas.microsoft.com/office/drawing/2014/main" id="{E3DC32F5-5C12-F291-8961-080BBEC887FA}"/>
              </a:ext>
            </a:extLst>
          </p:cNvPr>
          <p:cNvSpPr txBox="1"/>
          <p:nvPr/>
        </p:nvSpPr>
        <p:spPr>
          <a:xfrm>
            <a:off x="1034139" y="718289"/>
            <a:ext cx="5497253" cy="461665"/>
          </a:xfrm>
          <a:prstGeom prst="rect">
            <a:avLst/>
          </a:prstGeom>
          <a:noFill/>
        </p:spPr>
        <p:txBody>
          <a:bodyPr wrap="square" rtlCol="0">
            <a:spAutoFit/>
          </a:bodyPr>
          <a:lstStyle/>
          <a:p>
            <a:r>
              <a:rPr lang="en-US" sz="2400" b="1" dirty="0"/>
              <a:t>2D Discrete Fourier Transform:</a:t>
            </a:r>
          </a:p>
        </p:txBody>
      </p:sp>
      <mc:AlternateContent xmlns:mc="http://schemas.openxmlformats.org/markup-compatibility/2006" xmlns:a14="http://schemas.microsoft.com/office/drawing/2010/main">
        <mc:Choice Requires="a14">
          <p:sp>
            <p:nvSpPr>
              <p:cNvPr id="8" name="Hộp Văn bản 7">
                <a:extLst>
                  <a:ext uri="{FF2B5EF4-FFF2-40B4-BE49-F238E27FC236}">
                    <a16:creationId xmlns:a16="http://schemas.microsoft.com/office/drawing/2014/main" id="{5A0EF234-D51F-73E8-CE35-880600903737}"/>
                  </a:ext>
                </a:extLst>
              </p:cNvPr>
              <p:cNvSpPr txBox="1"/>
              <p:nvPr/>
            </p:nvSpPr>
            <p:spPr>
              <a:xfrm>
                <a:off x="27023" y="1205702"/>
                <a:ext cx="7225341" cy="9580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𝐹</m:t>
                      </m:r>
                      <m:r>
                        <a:rPr lang="en-US" sz="2000" b="0" i="1" dirty="0" smtClean="0">
                          <a:latin typeface="Cambria Math" panose="02040503050406030204" pitchFamily="18" charset="0"/>
                        </a:rPr>
                        <m:t>[</m:t>
                      </m:r>
                      <m:r>
                        <a:rPr lang="en-US" sz="2000" b="0" i="1" dirty="0" smtClean="0">
                          <a:latin typeface="Cambria Math" panose="02040503050406030204" pitchFamily="18" charset="0"/>
                        </a:rPr>
                        <m:t>𝑝</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m:t>
                      </m:r>
                      <m:r>
                        <a:rPr lang="en-US" sz="2000" b="0" i="1" dirty="0" smtClean="0">
                          <a:latin typeface="Cambria Math" panose="02040503050406030204" pitchFamily="18" charset="0"/>
                        </a:rPr>
                        <m:t>]=</m:t>
                      </m:r>
                      <m:nary>
                        <m:naryPr>
                          <m:chr m:val="∑"/>
                          <m:ctrlPr>
                            <a:rPr lang="en-US" sz="2000" b="0" i="1" dirty="0" smtClean="0">
                              <a:latin typeface="Cambria Math" panose="02040503050406030204" pitchFamily="18" charset="0"/>
                            </a:rPr>
                          </m:ctrlPr>
                        </m:naryPr>
                        <m:sub>
                          <m:r>
                            <m:rPr>
                              <m:brk m:alnAt="23"/>
                            </m:rPr>
                            <a:rPr lang="en-US" sz="2000" b="0" i="1" dirty="0" smtClean="0">
                              <a:latin typeface="Cambria Math" panose="02040503050406030204" pitchFamily="18" charset="0"/>
                            </a:rPr>
                            <m:t>𝑚</m:t>
                          </m:r>
                          <m:r>
                            <a:rPr lang="en-US" sz="2000" b="0" i="1" dirty="0" smtClean="0">
                              <a:latin typeface="Cambria Math" panose="02040503050406030204" pitchFamily="18" charset="0"/>
                            </a:rPr>
                            <m:t>=0</m:t>
                          </m:r>
                        </m:sub>
                        <m:sup>
                          <m:r>
                            <a:rPr lang="en-US" sz="2000" b="0" i="1" dirty="0" smtClean="0">
                              <a:latin typeface="Cambria Math" panose="02040503050406030204" pitchFamily="18" charset="0"/>
                            </a:rPr>
                            <m:t>𝑀</m:t>
                          </m:r>
                          <m:r>
                            <a:rPr lang="en-US" sz="2000" b="0" i="1" dirty="0" smtClean="0">
                              <a:latin typeface="Cambria Math" panose="02040503050406030204" pitchFamily="18" charset="0"/>
                            </a:rPr>
                            <m:t>−1</m:t>
                          </m:r>
                        </m:sup>
                        <m:e>
                          <m:nary>
                            <m:naryPr>
                              <m:chr m:val="∑"/>
                              <m:ctrlPr>
                                <a:rPr lang="en-US" sz="2000" b="0" i="1" dirty="0" smtClean="0">
                                  <a:latin typeface="Cambria Math" panose="02040503050406030204" pitchFamily="18" charset="0"/>
                                </a:rPr>
                              </m:ctrlPr>
                            </m:naryPr>
                            <m:sub>
                              <m:r>
                                <m:rPr>
                                  <m:brk m:alnAt="23"/>
                                </m:rPr>
                                <a:rPr lang="en-US" sz="2000" b="0" i="1" dirty="0" smtClean="0">
                                  <a:latin typeface="Cambria Math" panose="02040503050406030204" pitchFamily="18" charset="0"/>
                                </a:rPr>
                                <m:t>𝑛</m:t>
                              </m:r>
                              <m:r>
                                <a:rPr lang="en-US" sz="2000" b="0" i="1" dirty="0" smtClean="0">
                                  <a:latin typeface="Cambria Math" panose="02040503050406030204" pitchFamily="18" charset="0"/>
                                </a:rPr>
                                <m:t>=0</m:t>
                              </m:r>
                            </m:sub>
                            <m:sup>
                              <m:r>
                                <a:rPr lang="en-US" sz="2000" b="0" i="1" dirty="0" smtClean="0">
                                  <a:latin typeface="Cambria Math" panose="02040503050406030204" pitchFamily="18" charset="0"/>
                                </a:rPr>
                                <m:t>𝑁</m:t>
                              </m:r>
                              <m:r>
                                <a:rPr lang="en-US" sz="2000" b="0" i="1" dirty="0" smtClean="0">
                                  <a:latin typeface="Cambria Math" panose="02040503050406030204" pitchFamily="18" charset="0"/>
                                </a:rPr>
                                <m:t>−1</m:t>
                              </m:r>
                            </m:sup>
                            <m:e>
                              <m:r>
                                <a:rPr lang="en-US" sz="2000" b="0" i="1" dirty="0" smtClean="0">
                                  <a:latin typeface="Cambria Math" panose="02040503050406030204" pitchFamily="18" charset="0"/>
                                </a:rPr>
                                <m:t>𝑓</m:t>
                              </m:r>
                              <m:d>
                                <m:dPr>
                                  <m:begChr m:val="["/>
                                  <m:endChr m:val="]"/>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𝑚</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e>
                              </m:d>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𝑒</m:t>
                                  </m:r>
                                </m:e>
                                <m:sup>
                                  <m:r>
                                    <a:rPr lang="en-US" sz="2000" b="0" i="1" dirty="0" smtClean="0">
                                      <a:latin typeface="Cambria Math" panose="02040503050406030204" pitchFamily="18" charset="0"/>
                                    </a:rPr>
                                    <m:t>−</m:t>
                                  </m:r>
                                  <m:r>
                                    <a:rPr lang="en-US" sz="2000" b="0" i="1" dirty="0" smtClean="0">
                                      <a:latin typeface="Cambria Math" panose="02040503050406030204" pitchFamily="18" charset="0"/>
                                    </a:rPr>
                                    <m:t>𝑖</m:t>
                                  </m:r>
                                  <m:r>
                                    <a:rPr lang="en-US" sz="2000" b="0" i="1" dirty="0" smtClean="0">
                                      <a:latin typeface="Cambria Math" panose="02040503050406030204" pitchFamily="18" charset="0"/>
                                    </a:rPr>
                                    <m:t>2</m:t>
                                  </m:r>
                                  <m:r>
                                    <a:rPr lang="en-US" sz="2000" b="0" i="1" dirty="0" smtClean="0">
                                      <a:latin typeface="Cambria Math" panose="02040503050406030204" pitchFamily="18" charset="0"/>
                                    </a:rPr>
                                    <m:t>𝜋</m:t>
                                  </m:r>
                                  <m:r>
                                    <a:rPr lang="en-US" sz="2000" b="0" i="1" dirty="0" smtClean="0">
                                      <a:latin typeface="Cambria Math" panose="02040503050406030204" pitchFamily="18" charset="0"/>
                                    </a:rPr>
                                    <m:t>𝑝𝑚</m:t>
                                  </m:r>
                                  <m:r>
                                    <a:rPr lang="en-US" sz="2000" b="0" i="1" dirty="0" smtClean="0">
                                      <a:latin typeface="Cambria Math" panose="02040503050406030204" pitchFamily="18" charset="0"/>
                                    </a:rPr>
                                    <m:t>/</m:t>
                                  </m:r>
                                  <m:r>
                                    <a:rPr lang="en-US" sz="2000" b="0" i="1" dirty="0" smtClean="0">
                                      <a:latin typeface="Cambria Math" panose="02040503050406030204" pitchFamily="18" charset="0"/>
                                    </a:rPr>
                                    <m:t>𝑀</m:t>
                                  </m:r>
                                </m:sup>
                              </m:sSup>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𝑒</m:t>
                                  </m:r>
                                </m:e>
                                <m:sup>
                                  <m:r>
                                    <a:rPr lang="en-US" sz="2000" b="0" i="1" dirty="0" smtClean="0">
                                      <a:latin typeface="Cambria Math" panose="02040503050406030204" pitchFamily="18" charset="0"/>
                                    </a:rPr>
                                    <m:t>−</m:t>
                                  </m:r>
                                  <m:r>
                                    <a:rPr lang="en-US" sz="2000" b="0" i="1" dirty="0" smtClean="0">
                                      <a:latin typeface="Cambria Math" panose="02040503050406030204" pitchFamily="18" charset="0"/>
                                    </a:rPr>
                                    <m:t>𝑖</m:t>
                                  </m:r>
                                  <m:r>
                                    <a:rPr lang="en-US" sz="2000" b="0" i="1" dirty="0" smtClean="0">
                                      <a:latin typeface="Cambria Math" panose="02040503050406030204" pitchFamily="18" charset="0"/>
                                    </a:rPr>
                                    <m:t>2</m:t>
                                  </m:r>
                                  <m:r>
                                    <a:rPr lang="en-US" sz="2000" b="0" i="1" dirty="0" smtClean="0">
                                      <a:latin typeface="Cambria Math" panose="02040503050406030204" pitchFamily="18" charset="0"/>
                                    </a:rPr>
                                    <m:t>𝜋</m:t>
                                  </m:r>
                                  <m:r>
                                    <a:rPr lang="en-US" sz="2000" b="0" i="1" dirty="0" smtClean="0">
                                      <a:latin typeface="Cambria Math" panose="02040503050406030204" pitchFamily="18" charset="0"/>
                                    </a:rPr>
                                    <m:t>𝑞𝑛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𝑁</m:t>
                                  </m:r>
                                </m:sup>
                              </m:sSup>
                            </m:e>
                          </m:nary>
                        </m:e>
                      </m:nary>
                    </m:oMath>
                  </m:oMathPara>
                </a14:m>
                <a:endParaRPr lang="en-US" sz="2000" dirty="0"/>
              </a:p>
            </p:txBody>
          </p:sp>
        </mc:Choice>
        <mc:Fallback xmlns="">
          <p:sp>
            <p:nvSpPr>
              <p:cNvPr id="8" name="Hộp Văn bản 7">
                <a:extLst>
                  <a:ext uri="{FF2B5EF4-FFF2-40B4-BE49-F238E27FC236}">
                    <a16:creationId xmlns:a16="http://schemas.microsoft.com/office/drawing/2014/main" id="{5A0EF234-D51F-73E8-CE35-880600903737}"/>
                  </a:ext>
                </a:extLst>
              </p:cNvPr>
              <p:cNvSpPr txBox="1">
                <a:spLocks noRot="1" noChangeAspect="1" noMove="1" noResize="1" noEditPoints="1" noAdjustHandles="1" noChangeArrowheads="1" noChangeShapeType="1" noTextEdit="1"/>
              </p:cNvSpPr>
              <p:nvPr/>
            </p:nvSpPr>
            <p:spPr>
              <a:xfrm>
                <a:off x="27023" y="1205702"/>
                <a:ext cx="7225341" cy="958083"/>
              </a:xfrm>
              <a:prstGeom prst="rect">
                <a:avLst/>
              </a:prstGeom>
              <a:blipFill>
                <a:blip r:embed="rId3"/>
                <a:stretch>
                  <a:fillRect/>
                </a:stretch>
              </a:blipFill>
            </p:spPr>
            <p:txBody>
              <a:bodyPr/>
              <a:lstStyle/>
              <a:p>
                <a:r>
                  <a:rPr lang="en-US">
                    <a:noFill/>
                  </a:rPr>
                  <a:t> </a:t>
                </a:r>
              </a:p>
            </p:txBody>
          </p:sp>
        </mc:Fallback>
      </mc:AlternateContent>
      <p:sp>
        <p:nvSpPr>
          <p:cNvPr id="10" name="Hộp Văn bản 9">
            <a:extLst>
              <a:ext uri="{FF2B5EF4-FFF2-40B4-BE49-F238E27FC236}">
                <a16:creationId xmlns:a16="http://schemas.microsoft.com/office/drawing/2014/main" id="{B6BC363A-025C-A3F0-0418-169A34578A6B}"/>
              </a:ext>
            </a:extLst>
          </p:cNvPr>
          <p:cNvSpPr txBox="1"/>
          <p:nvPr/>
        </p:nvSpPr>
        <p:spPr>
          <a:xfrm>
            <a:off x="1012625" y="2804582"/>
            <a:ext cx="5792097" cy="461665"/>
          </a:xfrm>
          <a:prstGeom prst="rect">
            <a:avLst/>
          </a:prstGeom>
          <a:noFill/>
        </p:spPr>
        <p:txBody>
          <a:bodyPr wrap="square" rtlCol="0">
            <a:spAutoFit/>
          </a:bodyPr>
          <a:lstStyle/>
          <a:p>
            <a:r>
              <a:rPr lang="en-US" sz="2400" b="1" dirty="0"/>
              <a:t>2D Inverse </a:t>
            </a:r>
            <a:r>
              <a:rPr lang="en-US" sz="2400" b="1" dirty="0" err="1"/>
              <a:t>Dicrete</a:t>
            </a:r>
            <a:r>
              <a:rPr lang="en-US" sz="2400" b="1" dirty="0"/>
              <a:t> Fourier Transform:</a:t>
            </a:r>
          </a:p>
        </p:txBody>
      </p:sp>
      <mc:AlternateContent xmlns:mc="http://schemas.openxmlformats.org/markup-compatibility/2006" xmlns:a14="http://schemas.microsoft.com/office/drawing/2010/main">
        <mc:Choice Requires="a14">
          <p:sp>
            <p:nvSpPr>
              <p:cNvPr id="13" name="Hộp Văn bản 12">
                <a:extLst>
                  <a:ext uri="{FF2B5EF4-FFF2-40B4-BE49-F238E27FC236}">
                    <a16:creationId xmlns:a16="http://schemas.microsoft.com/office/drawing/2014/main" id="{71E6D28A-C06D-B1EA-CF28-E75FAA0263E0}"/>
                  </a:ext>
                </a:extLst>
              </p:cNvPr>
              <p:cNvSpPr txBox="1"/>
              <p:nvPr/>
            </p:nvSpPr>
            <p:spPr>
              <a:xfrm>
                <a:off x="27023" y="3268234"/>
                <a:ext cx="7225341" cy="9580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𝑓</m:t>
                      </m:r>
                      <m:r>
                        <a:rPr lang="en-US" sz="2000" b="0" i="1" dirty="0" smtClean="0">
                          <a:latin typeface="Cambria Math" panose="02040503050406030204" pitchFamily="18" charset="0"/>
                        </a:rPr>
                        <m:t>[</m:t>
                      </m:r>
                      <m:r>
                        <a:rPr lang="en-US" sz="2000" b="0" i="1" dirty="0" smtClean="0">
                          <a:latin typeface="Cambria Math" panose="02040503050406030204" pitchFamily="18" charset="0"/>
                        </a:rPr>
                        <m:t>𝑚</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𝑀𝑁</m:t>
                          </m:r>
                        </m:den>
                      </m:f>
                      <m:nary>
                        <m:naryPr>
                          <m:chr m:val="∑"/>
                          <m:ctrlPr>
                            <a:rPr lang="en-US" sz="2000" b="0" i="1" dirty="0" smtClean="0">
                              <a:latin typeface="Cambria Math" panose="02040503050406030204" pitchFamily="18" charset="0"/>
                            </a:rPr>
                          </m:ctrlPr>
                        </m:naryPr>
                        <m:sub>
                          <m:r>
                            <m:rPr>
                              <m:brk m:alnAt="23"/>
                            </m:rPr>
                            <a:rPr lang="en-US" sz="2000" b="0" i="1" dirty="0" smtClean="0">
                              <a:latin typeface="Cambria Math" panose="02040503050406030204" pitchFamily="18" charset="0"/>
                            </a:rPr>
                            <m:t>𝑚</m:t>
                          </m:r>
                          <m:r>
                            <a:rPr lang="en-US" sz="2000" b="0" i="1" dirty="0" smtClean="0">
                              <a:latin typeface="Cambria Math" panose="02040503050406030204" pitchFamily="18" charset="0"/>
                            </a:rPr>
                            <m:t>=0</m:t>
                          </m:r>
                        </m:sub>
                        <m:sup>
                          <m:r>
                            <a:rPr lang="en-US" sz="2000" b="0" i="1" dirty="0" smtClean="0">
                              <a:latin typeface="Cambria Math" panose="02040503050406030204" pitchFamily="18" charset="0"/>
                            </a:rPr>
                            <m:t>𝑀</m:t>
                          </m:r>
                          <m:r>
                            <a:rPr lang="en-US" sz="2000" b="0" i="1" dirty="0" smtClean="0">
                              <a:latin typeface="Cambria Math" panose="02040503050406030204" pitchFamily="18" charset="0"/>
                            </a:rPr>
                            <m:t>−1</m:t>
                          </m:r>
                        </m:sup>
                        <m:e>
                          <m:nary>
                            <m:naryPr>
                              <m:chr m:val="∑"/>
                              <m:ctrlPr>
                                <a:rPr lang="en-US" sz="2000" b="0" i="1" dirty="0" smtClean="0">
                                  <a:latin typeface="Cambria Math" panose="02040503050406030204" pitchFamily="18" charset="0"/>
                                </a:rPr>
                              </m:ctrlPr>
                            </m:naryPr>
                            <m:sub>
                              <m:r>
                                <m:rPr>
                                  <m:brk m:alnAt="23"/>
                                </m:rPr>
                                <a:rPr lang="en-US" sz="2000" b="0" i="1" dirty="0" smtClean="0">
                                  <a:latin typeface="Cambria Math" panose="02040503050406030204" pitchFamily="18" charset="0"/>
                                </a:rPr>
                                <m:t>𝑛</m:t>
                              </m:r>
                              <m:r>
                                <a:rPr lang="en-US" sz="2000" b="0" i="1" dirty="0" smtClean="0">
                                  <a:latin typeface="Cambria Math" panose="02040503050406030204" pitchFamily="18" charset="0"/>
                                </a:rPr>
                                <m:t>=0</m:t>
                              </m:r>
                            </m:sub>
                            <m:sup>
                              <m:r>
                                <a:rPr lang="en-US" sz="2000" b="0" i="1" dirty="0" smtClean="0">
                                  <a:latin typeface="Cambria Math" panose="02040503050406030204" pitchFamily="18" charset="0"/>
                                </a:rPr>
                                <m:t>𝑁</m:t>
                              </m:r>
                              <m:r>
                                <a:rPr lang="en-US" sz="2000" b="0" i="1" dirty="0" smtClean="0">
                                  <a:latin typeface="Cambria Math" panose="02040503050406030204" pitchFamily="18" charset="0"/>
                                </a:rPr>
                                <m:t>−1</m:t>
                              </m:r>
                            </m:sup>
                            <m:e>
                              <m:r>
                                <a:rPr lang="en-US" sz="2000" b="0" i="1" dirty="0" smtClean="0">
                                  <a:latin typeface="Cambria Math" panose="02040503050406030204" pitchFamily="18" charset="0"/>
                                </a:rPr>
                                <m:t>𝐹</m:t>
                              </m:r>
                              <m:d>
                                <m:dPr>
                                  <m:begChr m:val="["/>
                                  <m:endChr m:val="]"/>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𝑝</m:t>
                                  </m:r>
                                  <m:r>
                                    <a:rPr lang="en-US" sz="2000" b="0" i="1" dirty="0" smtClean="0">
                                      <a:latin typeface="Cambria Math" panose="02040503050406030204" pitchFamily="18" charset="0"/>
                                    </a:rPr>
                                    <m:t>,</m:t>
                                  </m:r>
                                  <m:r>
                                    <a:rPr lang="en-US" sz="2000" b="0" i="1" dirty="0" smtClean="0">
                                      <a:latin typeface="Cambria Math" panose="02040503050406030204" pitchFamily="18" charset="0"/>
                                    </a:rPr>
                                    <m:t>𝑞</m:t>
                                  </m:r>
                                </m:e>
                              </m:d>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𝑒</m:t>
                                  </m:r>
                                </m:e>
                                <m:sup>
                                  <m:r>
                                    <a:rPr lang="en-US" sz="2000" b="0" i="1" dirty="0" smtClean="0">
                                      <a:latin typeface="Cambria Math" panose="02040503050406030204" pitchFamily="18" charset="0"/>
                                    </a:rPr>
                                    <m:t>𝑖</m:t>
                                  </m:r>
                                  <m:r>
                                    <a:rPr lang="en-US" sz="2000" b="0" i="1" dirty="0" smtClean="0">
                                      <a:latin typeface="Cambria Math" panose="02040503050406030204" pitchFamily="18" charset="0"/>
                                    </a:rPr>
                                    <m:t>2</m:t>
                                  </m:r>
                                  <m:r>
                                    <a:rPr lang="en-US" sz="2000" b="0" i="1" dirty="0" smtClean="0">
                                      <a:latin typeface="Cambria Math" panose="02040503050406030204" pitchFamily="18" charset="0"/>
                                    </a:rPr>
                                    <m:t>𝜋</m:t>
                                  </m:r>
                                  <m:r>
                                    <a:rPr lang="en-US" sz="2000" b="0" i="1" dirty="0" smtClean="0">
                                      <a:latin typeface="Cambria Math" panose="02040503050406030204" pitchFamily="18" charset="0"/>
                                    </a:rPr>
                                    <m:t>𝑝𝑚</m:t>
                                  </m:r>
                                  <m:r>
                                    <a:rPr lang="en-US" sz="2000" b="0" i="1" dirty="0" smtClean="0">
                                      <a:latin typeface="Cambria Math" panose="02040503050406030204" pitchFamily="18" charset="0"/>
                                    </a:rPr>
                                    <m:t>/</m:t>
                                  </m:r>
                                  <m:r>
                                    <a:rPr lang="en-US" sz="2000" b="0" i="1" dirty="0" smtClean="0">
                                      <a:latin typeface="Cambria Math" panose="02040503050406030204" pitchFamily="18" charset="0"/>
                                    </a:rPr>
                                    <m:t>𝑀</m:t>
                                  </m:r>
                                </m:sup>
                              </m:sSup>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𝑒</m:t>
                                  </m:r>
                                </m:e>
                                <m:sup>
                                  <m:r>
                                    <a:rPr lang="en-US" sz="2000" b="0" i="1" dirty="0" smtClean="0">
                                      <a:latin typeface="Cambria Math" panose="02040503050406030204" pitchFamily="18" charset="0"/>
                                    </a:rPr>
                                    <m:t>𝑖</m:t>
                                  </m:r>
                                  <m:r>
                                    <a:rPr lang="en-US" sz="2000" b="0" i="1" dirty="0" smtClean="0">
                                      <a:latin typeface="Cambria Math" panose="02040503050406030204" pitchFamily="18" charset="0"/>
                                    </a:rPr>
                                    <m:t>2</m:t>
                                  </m:r>
                                  <m:r>
                                    <a:rPr lang="en-US" sz="2000" b="0" i="1" dirty="0" smtClean="0">
                                      <a:latin typeface="Cambria Math" panose="02040503050406030204" pitchFamily="18" charset="0"/>
                                    </a:rPr>
                                    <m:t>𝜋</m:t>
                                  </m:r>
                                  <m:r>
                                    <a:rPr lang="en-US" sz="2000" b="0" i="1" dirty="0" smtClean="0">
                                      <a:latin typeface="Cambria Math" panose="02040503050406030204" pitchFamily="18" charset="0"/>
                                    </a:rPr>
                                    <m:t>𝑞𝑛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𝑁</m:t>
                                  </m:r>
                                </m:sup>
                              </m:sSup>
                            </m:e>
                          </m:nary>
                        </m:e>
                      </m:nary>
                    </m:oMath>
                  </m:oMathPara>
                </a14:m>
                <a:endParaRPr lang="en-US" sz="2000" dirty="0"/>
              </a:p>
            </p:txBody>
          </p:sp>
        </mc:Choice>
        <mc:Fallback xmlns="">
          <p:sp>
            <p:nvSpPr>
              <p:cNvPr id="13" name="Hộp Văn bản 12">
                <a:extLst>
                  <a:ext uri="{FF2B5EF4-FFF2-40B4-BE49-F238E27FC236}">
                    <a16:creationId xmlns:a16="http://schemas.microsoft.com/office/drawing/2014/main" id="{71E6D28A-C06D-B1EA-CF28-E75FAA0263E0}"/>
                  </a:ext>
                </a:extLst>
              </p:cNvPr>
              <p:cNvSpPr txBox="1">
                <a:spLocks noRot="1" noChangeAspect="1" noMove="1" noResize="1" noEditPoints="1" noAdjustHandles="1" noChangeArrowheads="1" noChangeShapeType="1" noTextEdit="1"/>
              </p:cNvSpPr>
              <p:nvPr/>
            </p:nvSpPr>
            <p:spPr>
              <a:xfrm>
                <a:off x="27023" y="3268234"/>
                <a:ext cx="7225341" cy="9580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Hộp Văn bản 5">
                <a:extLst>
                  <a:ext uri="{FF2B5EF4-FFF2-40B4-BE49-F238E27FC236}">
                    <a16:creationId xmlns:a16="http://schemas.microsoft.com/office/drawing/2014/main" id="{2A7CCAB4-CB50-5D23-B0A7-FC584F979817}"/>
                  </a:ext>
                </a:extLst>
              </p:cNvPr>
              <p:cNvSpPr txBox="1"/>
              <p:nvPr/>
            </p:nvSpPr>
            <p:spPr>
              <a:xfrm>
                <a:off x="6531393" y="1361577"/>
                <a:ext cx="172976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=0 …</m:t>
                      </m:r>
                      <m:r>
                        <a:rPr lang="en-US" b="0" i="1" smtClean="0">
                          <a:latin typeface="Cambria Math" panose="02040503050406030204" pitchFamily="18" charset="0"/>
                        </a:rPr>
                        <m:t>𝑀</m:t>
                      </m:r>
                      <m:r>
                        <a:rPr lang="en-US" b="0" i="1" smtClean="0">
                          <a:latin typeface="Cambria Math" panose="02040503050406030204" pitchFamily="18" charset="0"/>
                        </a:rPr>
                        <m:t>−1</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=0 …</m:t>
                      </m:r>
                      <m:r>
                        <a:rPr lang="en-US" b="0" i="1" smtClean="0">
                          <a:latin typeface="Cambria Math" panose="02040503050406030204" pitchFamily="18" charset="0"/>
                        </a:rPr>
                        <m:t>𝑁</m:t>
                      </m:r>
                      <m:r>
                        <a:rPr lang="en-US" b="0" i="1" smtClean="0">
                          <a:latin typeface="Cambria Math" panose="02040503050406030204" pitchFamily="18" charset="0"/>
                        </a:rPr>
                        <m:t> −1</m:t>
                      </m:r>
                    </m:oMath>
                  </m:oMathPara>
                </a14:m>
                <a:endParaRPr lang="en-US" b="0" dirty="0"/>
              </a:p>
            </p:txBody>
          </p:sp>
        </mc:Choice>
        <mc:Fallback xmlns="">
          <p:sp>
            <p:nvSpPr>
              <p:cNvPr id="14" name="Hộp Văn bản 5">
                <a:extLst>
                  <a:ext uri="{FF2B5EF4-FFF2-40B4-BE49-F238E27FC236}">
                    <a16:creationId xmlns:a16="http://schemas.microsoft.com/office/drawing/2014/main" id="{2A7CCAB4-CB50-5D23-B0A7-FC584F979817}"/>
                  </a:ext>
                </a:extLst>
              </p:cNvPr>
              <p:cNvSpPr txBox="1">
                <a:spLocks noRot="1" noChangeAspect="1" noMove="1" noResize="1" noEditPoints="1" noAdjustHandles="1" noChangeArrowheads="1" noChangeShapeType="1" noTextEdit="1"/>
              </p:cNvSpPr>
              <p:nvPr/>
            </p:nvSpPr>
            <p:spPr>
              <a:xfrm>
                <a:off x="6531393" y="1361577"/>
                <a:ext cx="1729768" cy="646331"/>
              </a:xfrm>
              <a:prstGeom prst="rect">
                <a:avLst/>
              </a:prstGeom>
              <a:blipFill>
                <a:blip r:embed="rId5"/>
                <a:stretch>
                  <a:fillRect b="-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Hộp Văn bản 5">
                <a:extLst>
                  <a:ext uri="{FF2B5EF4-FFF2-40B4-BE49-F238E27FC236}">
                    <a16:creationId xmlns:a16="http://schemas.microsoft.com/office/drawing/2014/main" id="{47F10402-F61D-5296-1136-3ABCEF6B059E}"/>
                  </a:ext>
                </a:extLst>
              </p:cNvPr>
              <p:cNvSpPr txBox="1"/>
              <p:nvPr/>
            </p:nvSpPr>
            <p:spPr>
              <a:xfrm>
                <a:off x="6664873" y="3424109"/>
                <a:ext cx="174355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a:t>m</a:t>
                </a:r>
                <a14:m>
                  <m:oMath xmlns:m="http://schemas.openxmlformats.org/officeDocument/2006/math">
                    <m:r>
                      <a:rPr lang="en-US" b="0" i="1" smtClean="0">
                        <a:latin typeface="Cambria Math" panose="02040503050406030204" pitchFamily="18" charset="0"/>
                      </a:rPr>
                      <m:t>=0 …</m:t>
                    </m:r>
                    <m:r>
                      <a:rPr lang="en-US" b="0" i="1" smtClean="0">
                        <a:latin typeface="Cambria Math" panose="02040503050406030204" pitchFamily="18" charset="0"/>
                      </a:rPr>
                      <m:t>𝑀</m:t>
                    </m:r>
                    <m:r>
                      <a:rPr lang="en-US" b="0" i="1" smtClean="0">
                        <a:latin typeface="Cambria Math" panose="02040503050406030204" pitchFamily="18" charset="0"/>
                      </a:rPr>
                      <m:t>−1</m:t>
                    </m:r>
                  </m:oMath>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=0 …</m:t>
                      </m:r>
                      <m:r>
                        <a:rPr lang="en-US" b="0" i="1" smtClean="0">
                          <a:latin typeface="Cambria Math" panose="02040503050406030204" pitchFamily="18" charset="0"/>
                        </a:rPr>
                        <m:t>𝑁</m:t>
                      </m:r>
                      <m:r>
                        <a:rPr lang="en-US" b="0" i="1" smtClean="0">
                          <a:latin typeface="Cambria Math" panose="02040503050406030204" pitchFamily="18" charset="0"/>
                        </a:rPr>
                        <m:t> −1</m:t>
                      </m:r>
                    </m:oMath>
                  </m:oMathPara>
                </a14:m>
                <a:endParaRPr lang="en-US" b="0" dirty="0"/>
              </a:p>
            </p:txBody>
          </p:sp>
        </mc:Choice>
        <mc:Fallback xmlns="">
          <p:sp>
            <p:nvSpPr>
              <p:cNvPr id="15" name="Hộp Văn bản 5">
                <a:extLst>
                  <a:ext uri="{FF2B5EF4-FFF2-40B4-BE49-F238E27FC236}">
                    <a16:creationId xmlns:a16="http://schemas.microsoft.com/office/drawing/2014/main" id="{47F10402-F61D-5296-1136-3ABCEF6B059E}"/>
                  </a:ext>
                </a:extLst>
              </p:cNvPr>
              <p:cNvSpPr txBox="1">
                <a:spLocks noRot="1" noChangeAspect="1" noMove="1" noResize="1" noEditPoints="1" noAdjustHandles="1" noChangeArrowheads="1" noChangeShapeType="1" noTextEdit="1"/>
              </p:cNvSpPr>
              <p:nvPr/>
            </p:nvSpPr>
            <p:spPr>
              <a:xfrm>
                <a:off x="6664873" y="3424109"/>
                <a:ext cx="1743554" cy="646331"/>
              </a:xfrm>
              <a:prstGeom prst="rect">
                <a:avLst/>
              </a:prstGeom>
              <a:blipFill>
                <a:blip r:embed="rId6"/>
                <a:stretch>
                  <a:fillRect l="-2797" t="-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Hộp Văn bản 15">
                <a:extLst>
                  <a:ext uri="{FF2B5EF4-FFF2-40B4-BE49-F238E27FC236}">
                    <a16:creationId xmlns:a16="http://schemas.microsoft.com/office/drawing/2014/main" id="{80C2455B-45BA-79C4-F69F-42C4ED6B1D0D}"/>
                  </a:ext>
                </a:extLst>
              </p:cNvPr>
              <p:cNvSpPr txBox="1"/>
              <p:nvPr/>
            </p:nvSpPr>
            <p:spPr>
              <a:xfrm>
                <a:off x="1410247" y="2169641"/>
                <a:ext cx="5582224" cy="584775"/>
              </a:xfrm>
              <a:prstGeom prst="rect">
                <a:avLst/>
              </a:prstGeom>
              <a:noFill/>
            </p:spPr>
            <p:txBody>
              <a:bodyPr wrap="square">
                <a:spAutoFit/>
              </a:bodyPr>
              <a:lstStyle/>
              <a:p>
                <a14:m>
                  <m:oMath xmlns:m="http://schemas.openxmlformats.org/officeDocument/2006/math">
                    <m:r>
                      <a:rPr lang="en-US" sz="1600" b="1" i="1" dirty="0" smtClean="0">
                        <a:latin typeface="Cambria Math" panose="02040503050406030204" pitchFamily="18" charset="0"/>
                      </a:rPr>
                      <m:t>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𝒒</m:t>
                    </m:r>
                    <m:r>
                      <a:rPr lang="en-US" sz="1600" b="1" i="1" dirty="0" smtClean="0">
                        <a:latin typeface="Cambria Math" panose="02040503050406030204" pitchFamily="18" charset="0"/>
                      </a:rPr>
                      <m:t> </m:t>
                    </m:r>
                  </m:oMath>
                </a14:m>
                <a:r>
                  <a:rPr lang="en-US" sz="1600" dirty="0" err="1"/>
                  <a:t>tương</a:t>
                </a:r>
                <a:r>
                  <a:rPr lang="en-US" sz="1600" dirty="0"/>
                  <a:t> </a:t>
                </a:r>
                <a:r>
                  <a:rPr lang="en-US" sz="1600" dirty="0" err="1"/>
                  <a:t>ứng</a:t>
                </a:r>
                <a:r>
                  <a:rPr lang="en-US" sz="1600" dirty="0"/>
                  <a:t> </a:t>
                </a:r>
                <a:r>
                  <a:rPr lang="en-US" sz="1600" dirty="0" err="1"/>
                  <a:t>là</a:t>
                </a:r>
                <a:r>
                  <a:rPr lang="en-US" sz="1600" dirty="0"/>
                  <a:t> </a:t>
                </a:r>
                <a:r>
                  <a:rPr lang="en-US" sz="1600" dirty="0" err="1"/>
                  <a:t>giá</a:t>
                </a:r>
                <a:r>
                  <a:rPr lang="en-US" sz="1600" dirty="0"/>
                  <a:t> </a:t>
                </a:r>
                <a:r>
                  <a:rPr lang="en-US" sz="1600" dirty="0" err="1"/>
                  <a:t>trị</a:t>
                </a:r>
                <a:r>
                  <a:rPr lang="en-US" sz="1600" dirty="0"/>
                  <a:t> </a:t>
                </a:r>
                <a:r>
                  <a:rPr lang="en-US" sz="1600" dirty="0" err="1"/>
                  <a:t>tần</a:t>
                </a:r>
                <a:r>
                  <a:rPr lang="en-US" sz="1600" dirty="0"/>
                  <a:t> </a:t>
                </a:r>
                <a:r>
                  <a:rPr lang="en-US" sz="1600" dirty="0" err="1"/>
                  <a:t>số</a:t>
                </a:r>
                <a:r>
                  <a:rPr lang="en-US" sz="1600" dirty="0"/>
                  <a:t> </a:t>
                </a:r>
                <a:r>
                  <a:rPr lang="en-US" sz="1600" dirty="0" err="1"/>
                  <a:t>dọc</a:t>
                </a:r>
                <a:r>
                  <a:rPr lang="en-US" sz="1600" dirty="0"/>
                  <a:t> </a:t>
                </a:r>
                <a:r>
                  <a:rPr lang="en-US" sz="1600" dirty="0" err="1"/>
                  <a:t>theo</a:t>
                </a:r>
                <a:r>
                  <a:rPr lang="en-US" sz="1600" dirty="0"/>
                  <a:t> </a:t>
                </a:r>
                <a14:m>
                  <m:oMath xmlns:m="http://schemas.openxmlformats.org/officeDocument/2006/math">
                    <m:r>
                      <a:rPr lang="en-US" sz="1600" b="1" i="1" smtClean="0">
                        <a:latin typeface="Cambria Math" panose="02040503050406030204" pitchFamily="18" charset="0"/>
                      </a:rPr>
                      <m:t>𝑴</m:t>
                    </m:r>
                    <m:r>
                      <a:rPr lang="en-US" sz="1600" b="1" i="1" smtClean="0">
                        <a:latin typeface="Cambria Math" panose="02040503050406030204" pitchFamily="18" charset="0"/>
                      </a:rPr>
                      <m:t>, </m:t>
                    </m:r>
                    <m:r>
                      <a:rPr lang="en-US" sz="1600" b="1" i="1" smtClean="0">
                        <a:latin typeface="Cambria Math" panose="02040503050406030204" pitchFamily="18" charset="0"/>
                      </a:rPr>
                      <m:t>𝑵</m:t>
                    </m:r>
                  </m:oMath>
                </a14:m>
                <a:endParaRPr lang="en-US" sz="1600" b="1" dirty="0"/>
              </a:p>
              <a:p>
                <a:r>
                  <a:rPr lang="en-US" sz="1600" dirty="0" err="1"/>
                  <a:t>với</a:t>
                </a:r>
                <a:r>
                  <a:rPr lang="en-US" sz="1600" dirty="0"/>
                  <a:t> </a:t>
                </a:r>
                <a:r>
                  <a:rPr lang="en-US" sz="1600" dirty="0" err="1"/>
                  <a:t>ảnh</a:t>
                </a:r>
                <a:r>
                  <a:rPr lang="en-US" sz="1600" dirty="0"/>
                  <a:t> </a:t>
                </a:r>
                <a:r>
                  <a:rPr lang="en-US" sz="1600" dirty="0" err="1"/>
                  <a:t>đầu</a:t>
                </a:r>
                <a:r>
                  <a:rPr lang="en-US" sz="1600" dirty="0"/>
                  <a:t> </a:t>
                </a:r>
                <a:r>
                  <a:rPr lang="en-US" sz="1600" dirty="0" err="1"/>
                  <a:t>vào</a:t>
                </a:r>
                <a:r>
                  <a:rPr lang="en-US" sz="1600" dirty="0"/>
                  <a:t> </a:t>
                </a:r>
                <a:r>
                  <a:rPr lang="en-US" sz="1600" dirty="0" err="1"/>
                  <a:t>có</a:t>
                </a:r>
                <a:r>
                  <a:rPr lang="en-US" sz="1600" dirty="0"/>
                  <a:t> </a:t>
                </a:r>
                <a:r>
                  <a:rPr lang="en-US" sz="1600" dirty="0" err="1"/>
                  <a:t>kích</a:t>
                </a:r>
                <a:r>
                  <a:rPr lang="en-US" sz="1600" dirty="0"/>
                  <a:t> </a:t>
                </a:r>
                <a:r>
                  <a:rPr lang="en-US" sz="1600" dirty="0" err="1"/>
                  <a:t>thước</a:t>
                </a:r>
                <a:r>
                  <a:rPr lang="en-US" sz="1600" dirty="0"/>
                  <a:t> </a:t>
                </a:r>
                <a14:m>
                  <m:oMath xmlns:m="http://schemas.openxmlformats.org/officeDocument/2006/math">
                    <m:r>
                      <a:rPr lang="en-US" sz="1600" b="1" i="1" smtClean="0">
                        <a:latin typeface="Cambria Math" panose="02040503050406030204" pitchFamily="18" charset="0"/>
                      </a:rPr>
                      <m:t>𝑴</m:t>
                    </m:r>
                    <m:r>
                      <a:rPr lang="en-US" sz="1600" b="1" i="1" smtClean="0">
                        <a:latin typeface="Cambria Math" panose="02040503050406030204" pitchFamily="18" charset="0"/>
                      </a:rPr>
                      <m:t>×</m:t>
                    </m:r>
                    <m:r>
                      <a:rPr lang="en-US" sz="1600" b="1" i="1" smtClean="0">
                        <a:latin typeface="Cambria Math" panose="02040503050406030204" pitchFamily="18" charset="0"/>
                      </a:rPr>
                      <m:t>𝑵</m:t>
                    </m:r>
                  </m:oMath>
                </a14:m>
                <a:endParaRPr lang="en-US" sz="1600" b="1" dirty="0"/>
              </a:p>
            </p:txBody>
          </p:sp>
        </mc:Choice>
        <mc:Fallback xmlns="">
          <p:sp>
            <p:nvSpPr>
              <p:cNvPr id="16" name="Hộp Văn bản 15">
                <a:extLst>
                  <a:ext uri="{FF2B5EF4-FFF2-40B4-BE49-F238E27FC236}">
                    <a16:creationId xmlns:a16="http://schemas.microsoft.com/office/drawing/2014/main" id="{80C2455B-45BA-79C4-F69F-42C4ED6B1D0D}"/>
                  </a:ext>
                </a:extLst>
              </p:cNvPr>
              <p:cNvSpPr txBox="1">
                <a:spLocks noRot="1" noChangeAspect="1" noMove="1" noResize="1" noEditPoints="1" noAdjustHandles="1" noChangeArrowheads="1" noChangeShapeType="1" noTextEdit="1"/>
              </p:cNvSpPr>
              <p:nvPr/>
            </p:nvSpPr>
            <p:spPr>
              <a:xfrm>
                <a:off x="1410247" y="2169641"/>
                <a:ext cx="5582224" cy="584775"/>
              </a:xfrm>
              <a:prstGeom prst="rect">
                <a:avLst/>
              </a:prstGeom>
              <a:blipFill>
                <a:blip r:embed="rId7"/>
                <a:stretch>
                  <a:fillRect l="-546" t="-3125" b="-12500"/>
                </a:stretch>
              </a:blipFill>
            </p:spPr>
            <p:txBody>
              <a:bodyPr/>
              <a:lstStyle/>
              <a:p>
                <a:r>
                  <a:rPr lang="en-US">
                    <a:noFill/>
                  </a:rPr>
                  <a:t> </a:t>
                </a:r>
              </a:p>
            </p:txBody>
          </p:sp>
        </mc:Fallback>
      </mc:AlternateContent>
    </p:spTree>
    <p:extLst>
      <p:ext uri="{BB962C8B-B14F-4D97-AF65-F5344CB8AC3E}">
        <p14:creationId xmlns:p14="http://schemas.microsoft.com/office/powerpoint/2010/main" val="20368356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2" name="Hình ảnh 1">
            <a:extLst>
              <a:ext uri="{FF2B5EF4-FFF2-40B4-BE49-F238E27FC236}">
                <a16:creationId xmlns:a16="http://schemas.microsoft.com/office/drawing/2014/main" id="{4CB0FB76-F830-BB4F-2343-F50C64BDC756}"/>
              </a:ext>
            </a:extLst>
          </p:cNvPr>
          <p:cNvPicPr>
            <a:picLocks noChangeAspect="1"/>
          </p:cNvPicPr>
          <p:nvPr/>
        </p:nvPicPr>
        <p:blipFill>
          <a:blip r:embed="rId3"/>
          <a:stretch>
            <a:fillRect/>
          </a:stretch>
        </p:blipFill>
        <p:spPr>
          <a:xfrm>
            <a:off x="2431996" y="854201"/>
            <a:ext cx="1387430" cy="1399495"/>
          </a:xfrm>
          <a:prstGeom prst="rect">
            <a:avLst/>
          </a:prstGeom>
        </p:spPr>
      </p:pic>
      <p:pic>
        <p:nvPicPr>
          <p:cNvPr id="3" name="Hình ảnh 2">
            <a:extLst>
              <a:ext uri="{FF2B5EF4-FFF2-40B4-BE49-F238E27FC236}">
                <a16:creationId xmlns:a16="http://schemas.microsoft.com/office/drawing/2014/main" id="{4A6E8DFF-B7AA-5CE1-B8FB-3DB6B475C786}"/>
              </a:ext>
            </a:extLst>
          </p:cNvPr>
          <p:cNvPicPr>
            <a:picLocks noChangeAspect="1"/>
          </p:cNvPicPr>
          <p:nvPr/>
        </p:nvPicPr>
        <p:blipFill>
          <a:blip r:embed="rId4"/>
          <a:stretch>
            <a:fillRect/>
          </a:stretch>
        </p:blipFill>
        <p:spPr>
          <a:xfrm>
            <a:off x="2431996" y="2571750"/>
            <a:ext cx="1405528" cy="1411560"/>
          </a:xfrm>
          <a:prstGeom prst="rect">
            <a:avLst/>
          </a:prstGeom>
        </p:spPr>
      </p:pic>
      <p:pic>
        <p:nvPicPr>
          <p:cNvPr id="4" name="Hình ảnh 3">
            <a:extLst>
              <a:ext uri="{FF2B5EF4-FFF2-40B4-BE49-F238E27FC236}">
                <a16:creationId xmlns:a16="http://schemas.microsoft.com/office/drawing/2014/main" id="{D961746D-3435-A7FC-E540-2D507CCBEC31}"/>
              </a:ext>
            </a:extLst>
          </p:cNvPr>
          <p:cNvPicPr>
            <a:picLocks noChangeAspect="1"/>
          </p:cNvPicPr>
          <p:nvPr/>
        </p:nvPicPr>
        <p:blipFill>
          <a:blip r:embed="rId5"/>
          <a:stretch>
            <a:fillRect/>
          </a:stretch>
        </p:blipFill>
        <p:spPr>
          <a:xfrm>
            <a:off x="5407475" y="854201"/>
            <a:ext cx="1405528" cy="1411560"/>
          </a:xfrm>
          <a:prstGeom prst="rect">
            <a:avLst/>
          </a:prstGeom>
        </p:spPr>
      </p:pic>
      <p:pic>
        <p:nvPicPr>
          <p:cNvPr id="5" name="Hình ảnh 4">
            <a:extLst>
              <a:ext uri="{FF2B5EF4-FFF2-40B4-BE49-F238E27FC236}">
                <a16:creationId xmlns:a16="http://schemas.microsoft.com/office/drawing/2014/main" id="{CAE8A9C7-503D-8FFB-5199-51F2804EFAD7}"/>
              </a:ext>
            </a:extLst>
          </p:cNvPr>
          <p:cNvPicPr>
            <a:picLocks noChangeAspect="1"/>
          </p:cNvPicPr>
          <p:nvPr/>
        </p:nvPicPr>
        <p:blipFill>
          <a:blip r:embed="rId6"/>
          <a:stretch>
            <a:fillRect/>
          </a:stretch>
        </p:blipFill>
        <p:spPr>
          <a:xfrm>
            <a:off x="5407475" y="2571750"/>
            <a:ext cx="1405528" cy="1393463"/>
          </a:xfrm>
          <a:prstGeom prst="rect">
            <a:avLst/>
          </a:prstGeom>
        </p:spPr>
      </p:pic>
      <mc:AlternateContent xmlns:mc="http://schemas.openxmlformats.org/markup-compatibility/2006" xmlns:a14="http://schemas.microsoft.com/office/drawing/2010/main">
        <mc:Choice Requires="a14">
          <p:sp>
            <p:nvSpPr>
              <p:cNvPr id="6" name="Hộp Văn bản 5">
                <a:extLst>
                  <a:ext uri="{FF2B5EF4-FFF2-40B4-BE49-F238E27FC236}">
                    <a16:creationId xmlns:a16="http://schemas.microsoft.com/office/drawing/2014/main" id="{66F7C26A-DEF0-5D0F-8696-A28F7EEB2EF0}"/>
                  </a:ext>
                </a:extLst>
              </p:cNvPr>
              <p:cNvSpPr txBox="1"/>
              <p:nvPr/>
            </p:nvSpPr>
            <p:spPr>
              <a:xfrm>
                <a:off x="2431996" y="264975"/>
                <a:ext cx="12971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𝒇</m:t>
                      </m:r>
                      <m:r>
                        <a:rPr lang="en-US" sz="2400" b="1" i="1" smtClean="0">
                          <a:latin typeface="Cambria Math" panose="02040503050406030204" pitchFamily="18" charset="0"/>
                        </a:rPr>
                        <m:t>(</m:t>
                      </m:r>
                      <m:r>
                        <a:rPr lang="en-US" sz="2400" b="1" i="1" smtClean="0">
                          <a:latin typeface="Cambria Math" panose="02040503050406030204" pitchFamily="18" charset="0"/>
                        </a:rPr>
                        <m:t>𝒎</m:t>
                      </m:r>
                      <m:r>
                        <a:rPr lang="en-US" sz="2400" b="1" i="1" smtClean="0">
                          <a:latin typeface="Cambria Math" panose="02040503050406030204" pitchFamily="18" charset="0"/>
                        </a:rPr>
                        <m:t>,</m:t>
                      </m:r>
                      <m:r>
                        <a:rPr lang="en-US" sz="2400" b="1" i="1" smtClean="0">
                          <a:latin typeface="Cambria Math" panose="02040503050406030204" pitchFamily="18" charset="0"/>
                        </a:rPr>
                        <m:t>𝒏</m:t>
                      </m:r>
                      <m:r>
                        <a:rPr lang="en-US" sz="2400" b="1" i="1" smtClean="0">
                          <a:latin typeface="Cambria Math" panose="02040503050406030204" pitchFamily="18" charset="0"/>
                        </a:rPr>
                        <m:t>)</m:t>
                      </m:r>
                    </m:oMath>
                  </m:oMathPara>
                </a14:m>
                <a:endParaRPr lang="en-US" sz="2400" b="1" dirty="0"/>
              </a:p>
            </p:txBody>
          </p:sp>
        </mc:Choice>
        <mc:Fallback xmlns="">
          <p:sp>
            <p:nvSpPr>
              <p:cNvPr id="6" name="Hộp Văn bản 5">
                <a:extLst>
                  <a:ext uri="{FF2B5EF4-FFF2-40B4-BE49-F238E27FC236}">
                    <a16:creationId xmlns:a16="http://schemas.microsoft.com/office/drawing/2014/main" id="{66F7C26A-DEF0-5D0F-8696-A28F7EEB2EF0}"/>
                  </a:ext>
                </a:extLst>
              </p:cNvPr>
              <p:cNvSpPr txBox="1">
                <a:spLocks noRot="1" noChangeAspect="1" noMove="1" noResize="1" noEditPoints="1" noAdjustHandles="1" noChangeArrowheads="1" noChangeShapeType="1" noTextEdit="1"/>
              </p:cNvSpPr>
              <p:nvPr/>
            </p:nvSpPr>
            <p:spPr>
              <a:xfrm>
                <a:off x="2431996" y="264975"/>
                <a:ext cx="1297150" cy="461665"/>
              </a:xfrm>
              <a:prstGeom prst="rect">
                <a:avLst/>
              </a:prstGeom>
              <a:blipFill>
                <a:blip r:embed="rId7"/>
                <a:stretch>
                  <a:fillRect l="-469" b="-19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Hộp Văn bản 6">
                <a:extLst>
                  <a:ext uri="{FF2B5EF4-FFF2-40B4-BE49-F238E27FC236}">
                    <a16:creationId xmlns:a16="http://schemas.microsoft.com/office/drawing/2014/main" id="{91BE63A7-1A15-EFA4-7454-E3737A3FF3D8}"/>
                  </a:ext>
                </a:extLst>
              </p:cNvPr>
              <p:cNvSpPr txBox="1"/>
              <p:nvPr/>
            </p:nvSpPr>
            <p:spPr>
              <a:xfrm>
                <a:off x="5180977" y="293007"/>
                <a:ext cx="185422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400" b="1" i="1" smtClean="0">
                              <a:latin typeface="Cambria Math" panose="02040503050406030204" pitchFamily="18" charset="0"/>
                            </a:rPr>
                          </m:ctrlPr>
                        </m:funcPr>
                        <m:fName>
                          <m:r>
                            <a:rPr lang="en-US" sz="2400" b="1" i="0" smtClean="0">
                              <a:latin typeface="Cambria Math" panose="02040503050406030204" pitchFamily="18" charset="0"/>
                            </a:rPr>
                            <m:t>𝐥𝐨𝐠</m:t>
                          </m:r>
                        </m:fName>
                        <m:e>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𝑭</m:t>
                              </m:r>
                              <m:r>
                                <a:rPr lang="en-US" sz="2400" b="1" i="1" smtClean="0">
                                  <a:latin typeface="Cambria Math" panose="02040503050406030204" pitchFamily="18" charset="0"/>
                                </a:rPr>
                                <m:t>(</m:t>
                              </m:r>
                              <m:r>
                                <a:rPr lang="en-US" sz="2400" b="1" i="1" smtClean="0">
                                  <a:latin typeface="Cambria Math" panose="02040503050406030204" pitchFamily="18" charset="0"/>
                                </a:rPr>
                                <m:t>𝒑</m:t>
                              </m:r>
                              <m:r>
                                <a:rPr lang="en-US" sz="2400" b="1" i="1" smtClean="0">
                                  <a:latin typeface="Cambria Math" panose="02040503050406030204" pitchFamily="18" charset="0"/>
                                </a:rPr>
                                <m:t>,</m:t>
                              </m:r>
                              <m:r>
                                <a:rPr lang="en-US" sz="2400" b="1" i="1" smtClean="0">
                                  <a:latin typeface="Cambria Math" panose="02040503050406030204" pitchFamily="18" charset="0"/>
                                </a:rPr>
                                <m:t>𝒒</m:t>
                              </m:r>
                              <m:r>
                                <a:rPr lang="en-US" sz="2400" b="1" i="1" smtClean="0">
                                  <a:latin typeface="Cambria Math" panose="02040503050406030204" pitchFamily="18" charset="0"/>
                                </a:rPr>
                                <m:t>)</m:t>
                              </m:r>
                            </m:e>
                          </m:d>
                        </m:e>
                      </m:func>
                    </m:oMath>
                  </m:oMathPara>
                </a14:m>
                <a:endParaRPr lang="en-US" sz="2400" b="1" dirty="0"/>
              </a:p>
            </p:txBody>
          </p:sp>
        </mc:Choice>
        <mc:Fallback xmlns="">
          <p:sp>
            <p:nvSpPr>
              <p:cNvPr id="7" name="Hộp Văn bản 6">
                <a:extLst>
                  <a:ext uri="{FF2B5EF4-FFF2-40B4-BE49-F238E27FC236}">
                    <a16:creationId xmlns:a16="http://schemas.microsoft.com/office/drawing/2014/main" id="{91BE63A7-1A15-EFA4-7454-E3737A3FF3D8}"/>
                  </a:ext>
                </a:extLst>
              </p:cNvPr>
              <p:cNvSpPr txBox="1">
                <a:spLocks noRot="1" noChangeAspect="1" noMove="1" noResize="1" noEditPoints="1" noAdjustHandles="1" noChangeArrowheads="1" noChangeShapeType="1" noTextEdit="1"/>
              </p:cNvSpPr>
              <p:nvPr/>
            </p:nvSpPr>
            <p:spPr>
              <a:xfrm>
                <a:off x="5180977" y="293007"/>
                <a:ext cx="1854226" cy="461665"/>
              </a:xfrm>
              <a:prstGeom prst="rect">
                <a:avLst/>
              </a:prstGeom>
              <a:blipFill>
                <a:blip r:embed="rId8"/>
                <a:stretch>
                  <a:fillRect l="-329" b="-21053"/>
                </a:stretch>
              </a:blipFill>
            </p:spPr>
            <p:txBody>
              <a:bodyPr/>
              <a:lstStyle/>
              <a:p>
                <a:r>
                  <a:rPr lang="en-US">
                    <a:noFill/>
                  </a:rPr>
                  <a:t> </a:t>
                </a:r>
              </a:p>
            </p:txBody>
          </p:sp>
        </mc:Fallback>
      </mc:AlternateContent>
      <p:pic>
        <p:nvPicPr>
          <p:cNvPr id="10" name="Hình ảnh 9">
            <a:extLst>
              <a:ext uri="{FF2B5EF4-FFF2-40B4-BE49-F238E27FC236}">
                <a16:creationId xmlns:a16="http://schemas.microsoft.com/office/drawing/2014/main" id="{97C88312-5ADE-A1EA-6800-C1CBB5226D5A}"/>
              </a:ext>
            </a:extLst>
          </p:cNvPr>
          <p:cNvPicPr>
            <a:picLocks noChangeAspect="1"/>
          </p:cNvPicPr>
          <p:nvPr/>
        </p:nvPicPr>
        <p:blipFill>
          <a:blip r:embed="rId9"/>
          <a:stretch>
            <a:fillRect/>
          </a:stretch>
        </p:blipFill>
        <p:spPr>
          <a:xfrm>
            <a:off x="3343103" y="4449840"/>
            <a:ext cx="2457793" cy="428685"/>
          </a:xfrm>
          <a:prstGeom prst="rect">
            <a:avLst/>
          </a:prstGeom>
        </p:spPr>
      </p:pic>
      <p:sp>
        <p:nvSpPr>
          <p:cNvPr id="13" name="Mũi tên: Phải 12">
            <a:extLst>
              <a:ext uri="{FF2B5EF4-FFF2-40B4-BE49-F238E27FC236}">
                <a16:creationId xmlns:a16="http://schemas.microsoft.com/office/drawing/2014/main" id="{D29989BB-664D-B509-4AB8-31D8DCB0381C}"/>
              </a:ext>
            </a:extLst>
          </p:cNvPr>
          <p:cNvSpPr/>
          <p:nvPr/>
        </p:nvSpPr>
        <p:spPr>
          <a:xfrm>
            <a:off x="4142843" y="1370542"/>
            <a:ext cx="941215" cy="366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18" name="Mũi tên: Phải 17">
            <a:extLst>
              <a:ext uri="{FF2B5EF4-FFF2-40B4-BE49-F238E27FC236}">
                <a16:creationId xmlns:a16="http://schemas.microsoft.com/office/drawing/2014/main" id="{1031170A-8705-7890-D046-6CC383019400}"/>
              </a:ext>
            </a:extLst>
          </p:cNvPr>
          <p:cNvSpPr/>
          <p:nvPr/>
        </p:nvSpPr>
        <p:spPr>
          <a:xfrm>
            <a:off x="4101391" y="3174395"/>
            <a:ext cx="941215" cy="3668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Tree>
    <p:extLst>
      <p:ext uri="{BB962C8B-B14F-4D97-AF65-F5344CB8AC3E}">
        <p14:creationId xmlns:p14="http://schemas.microsoft.com/office/powerpoint/2010/main" val="1302174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pic>
        <p:nvPicPr>
          <p:cNvPr id="2" name="Hình ảnh 1">
            <a:extLst>
              <a:ext uri="{FF2B5EF4-FFF2-40B4-BE49-F238E27FC236}">
                <a16:creationId xmlns:a16="http://schemas.microsoft.com/office/drawing/2014/main" id="{B0C7CEAC-40AA-042A-EA68-62D4BA5562CE}"/>
              </a:ext>
            </a:extLst>
          </p:cNvPr>
          <p:cNvPicPr>
            <a:picLocks noChangeAspect="1"/>
          </p:cNvPicPr>
          <p:nvPr/>
        </p:nvPicPr>
        <p:blipFill>
          <a:blip r:embed="rId3"/>
          <a:stretch>
            <a:fillRect/>
          </a:stretch>
        </p:blipFill>
        <p:spPr>
          <a:xfrm>
            <a:off x="1923707" y="756984"/>
            <a:ext cx="4915586" cy="3629532"/>
          </a:xfrm>
          <a:prstGeom prst="rect">
            <a:avLst/>
          </a:prstGeom>
        </p:spPr>
      </p:pic>
      <mc:AlternateContent xmlns:mc="http://schemas.openxmlformats.org/markup-compatibility/2006" xmlns:a14="http://schemas.microsoft.com/office/drawing/2010/main">
        <mc:Choice Requires="a14">
          <p:sp>
            <p:nvSpPr>
              <p:cNvPr id="3" name="Hộp Văn bản 2">
                <a:extLst>
                  <a:ext uri="{FF2B5EF4-FFF2-40B4-BE49-F238E27FC236}">
                    <a16:creationId xmlns:a16="http://schemas.microsoft.com/office/drawing/2014/main" id="{8992DD75-8F8C-8602-CFC8-AAC10398ADEB}"/>
                  </a:ext>
                </a:extLst>
              </p:cNvPr>
              <p:cNvSpPr txBox="1"/>
              <p:nvPr/>
            </p:nvSpPr>
            <p:spPr>
              <a:xfrm>
                <a:off x="2236086" y="267287"/>
                <a:ext cx="12971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𝒇</m:t>
                      </m:r>
                      <m:r>
                        <a:rPr lang="en-US" sz="2400" b="1" i="1" smtClean="0">
                          <a:latin typeface="Cambria Math" panose="02040503050406030204" pitchFamily="18" charset="0"/>
                        </a:rPr>
                        <m:t>(</m:t>
                      </m:r>
                      <m:r>
                        <a:rPr lang="en-US" sz="2400" b="1" i="1" smtClean="0">
                          <a:latin typeface="Cambria Math" panose="02040503050406030204" pitchFamily="18" charset="0"/>
                        </a:rPr>
                        <m:t>𝒎</m:t>
                      </m:r>
                      <m:r>
                        <a:rPr lang="en-US" sz="2400" b="1" i="1" smtClean="0">
                          <a:latin typeface="Cambria Math" panose="02040503050406030204" pitchFamily="18" charset="0"/>
                        </a:rPr>
                        <m:t>,</m:t>
                      </m:r>
                      <m:r>
                        <a:rPr lang="en-US" sz="2400" b="1" i="1" smtClean="0">
                          <a:latin typeface="Cambria Math" panose="02040503050406030204" pitchFamily="18" charset="0"/>
                        </a:rPr>
                        <m:t>𝒏</m:t>
                      </m:r>
                      <m:r>
                        <a:rPr lang="en-US" sz="2400" b="1" i="1" smtClean="0">
                          <a:latin typeface="Cambria Math" panose="02040503050406030204" pitchFamily="18" charset="0"/>
                        </a:rPr>
                        <m:t>)</m:t>
                      </m:r>
                    </m:oMath>
                  </m:oMathPara>
                </a14:m>
                <a:endParaRPr lang="en-US" sz="2400" b="1" dirty="0"/>
              </a:p>
            </p:txBody>
          </p:sp>
        </mc:Choice>
        <mc:Fallback xmlns="">
          <p:sp>
            <p:nvSpPr>
              <p:cNvPr id="3" name="Hộp Văn bản 2">
                <a:extLst>
                  <a:ext uri="{FF2B5EF4-FFF2-40B4-BE49-F238E27FC236}">
                    <a16:creationId xmlns:a16="http://schemas.microsoft.com/office/drawing/2014/main" id="{8992DD75-8F8C-8602-CFC8-AAC10398ADEB}"/>
                  </a:ext>
                </a:extLst>
              </p:cNvPr>
              <p:cNvSpPr txBox="1">
                <a:spLocks noRot="1" noChangeAspect="1" noMove="1" noResize="1" noEditPoints="1" noAdjustHandles="1" noChangeArrowheads="1" noChangeShapeType="1" noTextEdit="1"/>
              </p:cNvSpPr>
              <p:nvPr/>
            </p:nvSpPr>
            <p:spPr>
              <a:xfrm>
                <a:off x="2236086" y="267287"/>
                <a:ext cx="1297150" cy="461665"/>
              </a:xfrm>
              <a:prstGeom prst="rect">
                <a:avLst/>
              </a:prstGeom>
              <a:blipFill>
                <a:blip r:embed="rId4"/>
                <a:stretch>
                  <a:fillRect l="-469" b="-19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Hộp Văn bản 3">
                <a:extLst>
                  <a:ext uri="{FF2B5EF4-FFF2-40B4-BE49-F238E27FC236}">
                    <a16:creationId xmlns:a16="http://schemas.microsoft.com/office/drawing/2014/main" id="{1A803BB5-8CB1-8FA7-CE67-2E869CF72182}"/>
                  </a:ext>
                </a:extLst>
              </p:cNvPr>
              <p:cNvSpPr txBox="1"/>
              <p:nvPr/>
            </p:nvSpPr>
            <p:spPr>
              <a:xfrm>
                <a:off x="4985067" y="295319"/>
                <a:ext cx="185422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400" b="1" i="1" smtClean="0">
                              <a:latin typeface="Cambria Math" panose="02040503050406030204" pitchFamily="18" charset="0"/>
                            </a:rPr>
                          </m:ctrlPr>
                        </m:funcPr>
                        <m:fName>
                          <m:r>
                            <a:rPr lang="en-US" sz="2400" b="1" i="0" smtClean="0">
                              <a:latin typeface="Cambria Math" panose="02040503050406030204" pitchFamily="18" charset="0"/>
                            </a:rPr>
                            <m:t>𝐥𝐨𝐠</m:t>
                          </m:r>
                        </m:fName>
                        <m:e>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𝑭</m:t>
                              </m:r>
                              <m:r>
                                <a:rPr lang="en-US" sz="2400" b="1" i="1" smtClean="0">
                                  <a:latin typeface="Cambria Math" panose="02040503050406030204" pitchFamily="18" charset="0"/>
                                </a:rPr>
                                <m:t>(</m:t>
                              </m:r>
                              <m:r>
                                <a:rPr lang="en-US" sz="2400" b="1" i="1" smtClean="0">
                                  <a:latin typeface="Cambria Math" panose="02040503050406030204" pitchFamily="18" charset="0"/>
                                </a:rPr>
                                <m:t>𝒑</m:t>
                              </m:r>
                              <m:r>
                                <a:rPr lang="en-US" sz="2400" b="1" i="1" smtClean="0">
                                  <a:latin typeface="Cambria Math" panose="02040503050406030204" pitchFamily="18" charset="0"/>
                                </a:rPr>
                                <m:t>,</m:t>
                              </m:r>
                              <m:r>
                                <a:rPr lang="en-US" sz="2400" b="1" i="1" smtClean="0">
                                  <a:latin typeface="Cambria Math" panose="02040503050406030204" pitchFamily="18" charset="0"/>
                                </a:rPr>
                                <m:t>𝒒</m:t>
                              </m:r>
                              <m:r>
                                <a:rPr lang="en-US" sz="2400" b="1" i="1" smtClean="0">
                                  <a:latin typeface="Cambria Math" panose="02040503050406030204" pitchFamily="18" charset="0"/>
                                </a:rPr>
                                <m:t>)</m:t>
                              </m:r>
                            </m:e>
                          </m:d>
                        </m:e>
                      </m:func>
                    </m:oMath>
                  </m:oMathPara>
                </a14:m>
                <a:endParaRPr lang="en-US" sz="2400" b="1" dirty="0"/>
              </a:p>
            </p:txBody>
          </p:sp>
        </mc:Choice>
        <mc:Fallback xmlns="">
          <p:sp>
            <p:nvSpPr>
              <p:cNvPr id="4" name="Hộp Văn bản 3">
                <a:extLst>
                  <a:ext uri="{FF2B5EF4-FFF2-40B4-BE49-F238E27FC236}">
                    <a16:creationId xmlns:a16="http://schemas.microsoft.com/office/drawing/2014/main" id="{1A803BB5-8CB1-8FA7-CE67-2E869CF72182}"/>
                  </a:ext>
                </a:extLst>
              </p:cNvPr>
              <p:cNvSpPr txBox="1">
                <a:spLocks noRot="1" noChangeAspect="1" noMove="1" noResize="1" noEditPoints="1" noAdjustHandles="1" noChangeArrowheads="1" noChangeShapeType="1" noTextEdit="1"/>
              </p:cNvSpPr>
              <p:nvPr/>
            </p:nvSpPr>
            <p:spPr>
              <a:xfrm>
                <a:off x="4985067" y="295319"/>
                <a:ext cx="1854226" cy="461665"/>
              </a:xfrm>
              <a:prstGeom prst="rect">
                <a:avLst/>
              </a:prstGeom>
              <a:blipFill>
                <a:blip r:embed="rId5"/>
                <a:stretch>
                  <a:fillRect l="-329" b="-21053"/>
                </a:stretch>
              </a:blipFill>
            </p:spPr>
            <p:txBody>
              <a:bodyPr/>
              <a:lstStyle/>
              <a:p>
                <a:r>
                  <a:rPr lang="en-US">
                    <a:noFill/>
                  </a:rPr>
                  <a:t> </a:t>
                </a:r>
              </a:p>
            </p:txBody>
          </p:sp>
        </mc:Fallback>
      </mc:AlternateContent>
    </p:spTree>
    <p:extLst>
      <p:ext uri="{BB962C8B-B14F-4D97-AF65-F5344CB8AC3E}">
        <p14:creationId xmlns:p14="http://schemas.microsoft.com/office/powerpoint/2010/main" val="2035244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4" name="Google Shape;254;p5"/>
          <p:cNvPicPr preferRelativeResize="0"/>
          <p:nvPr/>
        </p:nvPicPr>
        <p:blipFill rotWithShape="1">
          <a:blip r:embed="rId3">
            <a:alphaModFix/>
          </a:blip>
          <a:srcRect/>
          <a:stretch/>
        </p:blipFill>
        <p:spPr>
          <a:xfrm>
            <a:off x="1666478" y="583789"/>
            <a:ext cx="5738990" cy="3911902"/>
          </a:xfrm>
          <a:prstGeom prst="rect">
            <a:avLst/>
          </a:prstGeom>
          <a:noFill/>
          <a:ln>
            <a:noFill/>
          </a:ln>
        </p:spPr>
      </p:pic>
      <p:sp>
        <p:nvSpPr>
          <p:cNvPr id="255" name="Google Shape;255;p5"/>
          <p:cNvSpPr txBox="1"/>
          <p:nvPr/>
        </p:nvSpPr>
        <p:spPr>
          <a:xfrm>
            <a:off x="1064758" y="122124"/>
            <a:ext cx="505298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err="1">
                <a:solidFill>
                  <a:srgbClr val="000000"/>
                </a:solidFill>
                <a:latin typeface="Times New Roman"/>
                <a:ea typeface="Times New Roman"/>
                <a:cs typeface="Times New Roman"/>
                <a:sym typeface="Times New Roman"/>
              </a:rPr>
              <a:t>Sự</a:t>
            </a:r>
            <a:r>
              <a:rPr lang="en-US" sz="2400" b="1" i="0" u="none" strike="noStrike" cap="none" dirty="0">
                <a:solidFill>
                  <a:srgbClr val="000000"/>
                </a:solidFill>
                <a:latin typeface="Times New Roman"/>
                <a:ea typeface="Times New Roman"/>
                <a:cs typeface="Times New Roman"/>
                <a:sym typeface="Times New Roman"/>
              </a:rPr>
              <a:t> </a:t>
            </a:r>
            <a:r>
              <a:rPr lang="en-US" sz="2400" b="1" i="0" u="none" strike="noStrike" cap="none" dirty="0" err="1">
                <a:solidFill>
                  <a:srgbClr val="000000"/>
                </a:solidFill>
                <a:latin typeface="Times New Roman"/>
                <a:ea typeface="Times New Roman"/>
                <a:cs typeface="Times New Roman"/>
                <a:sym typeface="Times New Roman"/>
              </a:rPr>
              <a:t>phát</a:t>
            </a:r>
            <a:r>
              <a:rPr lang="en-US" sz="2400" b="1" i="0" u="none" strike="noStrike" cap="none" dirty="0">
                <a:solidFill>
                  <a:srgbClr val="000000"/>
                </a:solidFill>
                <a:latin typeface="Times New Roman"/>
                <a:ea typeface="Times New Roman"/>
                <a:cs typeface="Times New Roman"/>
                <a:sym typeface="Times New Roman"/>
              </a:rPr>
              <a:t> </a:t>
            </a:r>
            <a:r>
              <a:rPr lang="en-US" sz="2400" b="1" i="0" u="none" strike="noStrike" cap="none" dirty="0" err="1">
                <a:solidFill>
                  <a:srgbClr val="000000"/>
                </a:solidFill>
                <a:latin typeface="Times New Roman"/>
                <a:ea typeface="Times New Roman"/>
                <a:cs typeface="Times New Roman"/>
                <a:sym typeface="Times New Roman"/>
              </a:rPr>
              <a:t>triển</a:t>
            </a:r>
            <a:r>
              <a:rPr lang="en-US" sz="2400" b="1" i="0" u="none" strike="noStrike" cap="none" dirty="0">
                <a:solidFill>
                  <a:srgbClr val="000000"/>
                </a:solidFill>
                <a:latin typeface="Times New Roman"/>
                <a:ea typeface="Times New Roman"/>
                <a:cs typeface="Times New Roman"/>
                <a:sym typeface="Times New Roman"/>
              </a:rPr>
              <a:t> </a:t>
            </a:r>
            <a:r>
              <a:rPr lang="en-US" sz="2400" b="1" i="0" u="none" strike="noStrike" cap="none" dirty="0" err="1">
                <a:solidFill>
                  <a:srgbClr val="000000"/>
                </a:solidFill>
                <a:latin typeface="Times New Roman"/>
                <a:ea typeface="Times New Roman"/>
                <a:cs typeface="Times New Roman"/>
                <a:sym typeface="Times New Roman"/>
              </a:rPr>
              <a:t>của</a:t>
            </a:r>
            <a:r>
              <a:rPr lang="en-US" sz="2400" b="1" i="0" u="none" strike="noStrike" cap="none" dirty="0">
                <a:solidFill>
                  <a:srgbClr val="000000"/>
                </a:solidFill>
                <a:latin typeface="Times New Roman"/>
                <a:ea typeface="Times New Roman"/>
                <a:cs typeface="Times New Roman"/>
                <a:sym typeface="Times New Roman"/>
              </a:rPr>
              <a:t> </a:t>
            </a:r>
            <a:r>
              <a:rPr lang="en-US" sz="2400" b="1" i="0" u="none" strike="noStrike" cap="none" dirty="0" err="1">
                <a:solidFill>
                  <a:srgbClr val="000000"/>
                </a:solidFill>
                <a:latin typeface="Times New Roman"/>
                <a:ea typeface="Times New Roman"/>
                <a:cs typeface="Times New Roman"/>
                <a:sym typeface="Times New Roman"/>
              </a:rPr>
              <a:t>các</a:t>
            </a:r>
            <a:r>
              <a:rPr lang="en-US" sz="2400" b="1" i="0" u="none" strike="noStrike" cap="none" dirty="0">
                <a:solidFill>
                  <a:srgbClr val="000000"/>
                </a:solidFill>
                <a:latin typeface="Times New Roman"/>
                <a:ea typeface="Times New Roman"/>
                <a:cs typeface="Times New Roman"/>
                <a:sym typeface="Times New Roman"/>
              </a:rPr>
              <a:t> video Deepfake</a:t>
            </a:r>
            <a:endParaRPr dirty="0">
              <a:latin typeface="Times New Roman" panose="02020603050405020304" pitchFamily="18" charset="0"/>
              <a:cs typeface="Times New Roman" panose="02020603050405020304" pitchFamily="18" charset="0"/>
            </a:endParaRPr>
          </a:p>
        </p:txBody>
      </p:sp>
      <p:sp>
        <p:nvSpPr>
          <p:cNvPr id="256" name="Google Shape;256;p5"/>
          <p:cNvSpPr txBox="1"/>
          <p:nvPr/>
        </p:nvSpPr>
        <p:spPr>
          <a:xfrm>
            <a:off x="1531003" y="4382293"/>
            <a:ext cx="655179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rgbClr val="000000"/>
                </a:solidFill>
                <a:latin typeface="Times New Roman"/>
                <a:ea typeface="Times New Roman"/>
                <a:cs typeface="Times New Roman"/>
                <a:sym typeface="Times New Roman"/>
              </a:rPr>
              <a:t>Biểu</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đồ</a:t>
            </a:r>
            <a:r>
              <a:rPr lang="en-US" sz="1800" b="0" i="0" u="none" strike="noStrike" cap="none" dirty="0">
                <a:solidFill>
                  <a:srgbClr val="000000"/>
                </a:solidFill>
                <a:latin typeface="Times New Roman"/>
                <a:ea typeface="Times New Roman"/>
                <a:cs typeface="Times New Roman"/>
                <a:sym typeface="Times New Roman"/>
              </a:rPr>
              <a:t> 1: </a:t>
            </a:r>
            <a:r>
              <a:rPr lang="en-US" sz="1800" b="0" i="0" u="none" strike="noStrike" cap="none" dirty="0" err="1">
                <a:solidFill>
                  <a:srgbClr val="000000"/>
                </a:solidFill>
                <a:latin typeface="Times New Roman"/>
                <a:ea typeface="Times New Roman"/>
                <a:cs typeface="Times New Roman"/>
                <a:sym typeface="Times New Roman"/>
              </a:rPr>
              <a:t>Sự</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phát</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triển</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err="1">
                <a:solidFill>
                  <a:srgbClr val="000000"/>
                </a:solidFill>
                <a:latin typeface="Times New Roman"/>
                <a:ea typeface="Times New Roman"/>
                <a:cs typeface="Times New Roman"/>
                <a:sym typeface="Times New Roman"/>
              </a:rPr>
              <a:t>của</a:t>
            </a:r>
            <a:r>
              <a:rPr lang="en-US" sz="1800" b="0" i="0" u="none" strike="noStrike" cap="none" dirty="0">
                <a:solidFill>
                  <a:srgbClr val="000000"/>
                </a:solidFill>
                <a:latin typeface="Times New Roman"/>
                <a:ea typeface="Times New Roman"/>
                <a:cs typeface="Times New Roman"/>
                <a:sym typeface="Times New Roman"/>
              </a:rPr>
              <a:t> video Deepfake </a:t>
            </a:r>
            <a:r>
              <a:rPr lang="en-US" sz="1800" b="0" i="0" u="none" strike="noStrike" cap="none" dirty="0" err="1">
                <a:solidFill>
                  <a:srgbClr val="000000"/>
                </a:solidFill>
                <a:latin typeface="Times New Roman"/>
                <a:ea typeface="Times New Roman"/>
                <a:cs typeface="Times New Roman"/>
                <a:sym typeface="Times New Roman"/>
              </a:rPr>
              <a:t>từ</a:t>
            </a:r>
            <a:r>
              <a:rPr lang="en-US" sz="1800" b="0" i="0" u="none" strike="noStrike" cap="none" dirty="0">
                <a:solidFill>
                  <a:srgbClr val="000000"/>
                </a:solidFill>
                <a:latin typeface="Times New Roman"/>
                <a:ea typeface="Times New Roman"/>
                <a:cs typeface="Times New Roman"/>
                <a:sym typeface="Times New Roman"/>
              </a:rPr>
              <a:t> 12/2018 </a:t>
            </a:r>
            <a:r>
              <a:rPr lang="en-US" sz="1800" b="0" i="0" u="none" strike="noStrike" cap="none" dirty="0" err="1">
                <a:solidFill>
                  <a:srgbClr val="000000"/>
                </a:solidFill>
                <a:latin typeface="Times New Roman"/>
                <a:ea typeface="Times New Roman"/>
                <a:cs typeface="Times New Roman"/>
                <a:sym typeface="Times New Roman"/>
              </a:rPr>
              <a:t>đến</a:t>
            </a:r>
            <a:r>
              <a:rPr lang="en-US" sz="1800" b="0" i="0" u="none" strike="noStrike" cap="none" dirty="0">
                <a:solidFill>
                  <a:srgbClr val="000000"/>
                </a:solidFill>
                <a:latin typeface="Times New Roman"/>
                <a:ea typeface="Times New Roman"/>
                <a:cs typeface="Times New Roman"/>
                <a:sym typeface="Times New Roman"/>
              </a:rPr>
              <a:t> 12/2020</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Hộp Văn bản 2">
                <a:extLst>
                  <a:ext uri="{FF2B5EF4-FFF2-40B4-BE49-F238E27FC236}">
                    <a16:creationId xmlns:a16="http://schemas.microsoft.com/office/drawing/2014/main" id="{8992DD75-8F8C-8602-CFC8-AAC10398ADEB}"/>
                  </a:ext>
                </a:extLst>
              </p:cNvPr>
              <p:cNvSpPr txBox="1"/>
              <p:nvPr/>
            </p:nvSpPr>
            <p:spPr>
              <a:xfrm>
                <a:off x="2236086" y="267287"/>
                <a:ext cx="12971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𝒇</m:t>
                      </m:r>
                      <m:r>
                        <a:rPr lang="en-US" sz="2400" b="1" i="1" smtClean="0">
                          <a:latin typeface="Cambria Math" panose="02040503050406030204" pitchFamily="18" charset="0"/>
                        </a:rPr>
                        <m:t>(</m:t>
                      </m:r>
                      <m:r>
                        <a:rPr lang="en-US" sz="2400" b="1" i="1" smtClean="0">
                          <a:latin typeface="Cambria Math" panose="02040503050406030204" pitchFamily="18" charset="0"/>
                        </a:rPr>
                        <m:t>𝒎</m:t>
                      </m:r>
                      <m:r>
                        <a:rPr lang="en-US" sz="2400" b="1" i="1" smtClean="0">
                          <a:latin typeface="Cambria Math" panose="02040503050406030204" pitchFamily="18" charset="0"/>
                        </a:rPr>
                        <m:t>,</m:t>
                      </m:r>
                      <m:r>
                        <a:rPr lang="en-US" sz="2400" b="1" i="1" smtClean="0">
                          <a:latin typeface="Cambria Math" panose="02040503050406030204" pitchFamily="18" charset="0"/>
                        </a:rPr>
                        <m:t>𝒏</m:t>
                      </m:r>
                      <m:r>
                        <a:rPr lang="en-US" sz="2400" b="1" i="1" smtClean="0">
                          <a:latin typeface="Cambria Math" panose="02040503050406030204" pitchFamily="18" charset="0"/>
                        </a:rPr>
                        <m:t>)</m:t>
                      </m:r>
                    </m:oMath>
                  </m:oMathPara>
                </a14:m>
                <a:endParaRPr lang="en-US" sz="2400" b="1" dirty="0"/>
              </a:p>
            </p:txBody>
          </p:sp>
        </mc:Choice>
        <mc:Fallback xmlns="">
          <p:sp>
            <p:nvSpPr>
              <p:cNvPr id="3" name="Hộp Văn bản 2">
                <a:extLst>
                  <a:ext uri="{FF2B5EF4-FFF2-40B4-BE49-F238E27FC236}">
                    <a16:creationId xmlns:a16="http://schemas.microsoft.com/office/drawing/2014/main" id="{8992DD75-8F8C-8602-CFC8-AAC10398ADEB}"/>
                  </a:ext>
                </a:extLst>
              </p:cNvPr>
              <p:cNvSpPr txBox="1">
                <a:spLocks noRot="1" noChangeAspect="1" noMove="1" noResize="1" noEditPoints="1" noAdjustHandles="1" noChangeArrowheads="1" noChangeShapeType="1" noTextEdit="1"/>
              </p:cNvSpPr>
              <p:nvPr/>
            </p:nvSpPr>
            <p:spPr>
              <a:xfrm>
                <a:off x="2236086" y="267287"/>
                <a:ext cx="1297150" cy="461665"/>
              </a:xfrm>
              <a:prstGeom prst="rect">
                <a:avLst/>
              </a:prstGeom>
              <a:blipFill>
                <a:blip r:embed="rId3"/>
                <a:stretch>
                  <a:fillRect l="-469" b="-19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Hộp Văn bản 3">
                <a:extLst>
                  <a:ext uri="{FF2B5EF4-FFF2-40B4-BE49-F238E27FC236}">
                    <a16:creationId xmlns:a16="http://schemas.microsoft.com/office/drawing/2014/main" id="{1A803BB5-8CB1-8FA7-CE67-2E869CF72182}"/>
                  </a:ext>
                </a:extLst>
              </p:cNvPr>
              <p:cNvSpPr txBox="1"/>
              <p:nvPr/>
            </p:nvSpPr>
            <p:spPr>
              <a:xfrm>
                <a:off x="4985067" y="295319"/>
                <a:ext cx="185422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400" b="1" i="1" smtClean="0">
                              <a:latin typeface="Cambria Math" panose="02040503050406030204" pitchFamily="18" charset="0"/>
                            </a:rPr>
                          </m:ctrlPr>
                        </m:funcPr>
                        <m:fName>
                          <m:r>
                            <a:rPr lang="en-US" sz="2400" b="1" i="0" smtClean="0">
                              <a:latin typeface="Cambria Math" panose="02040503050406030204" pitchFamily="18" charset="0"/>
                            </a:rPr>
                            <m:t>𝐥𝐨𝐠</m:t>
                          </m:r>
                        </m:fName>
                        <m:e>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𝑭</m:t>
                              </m:r>
                              <m:r>
                                <a:rPr lang="en-US" sz="2400" b="1" i="1" smtClean="0">
                                  <a:latin typeface="Cambria Math" panose="02040503050406030204" pitchFamily="18" charset="0"/>
                                </a:rPr>
                                <m:t>(</m:t>
                              </m:r>
                              <m:r>
                                <a:rPr lang="en-US" sz="2400" b="1" i="1" smtClean="0">
                                  <a:latin typeface="Cambria Math" panose="02040503050406030204" pitchFamily="18" charset="0"/>
                                </a:rPr>
                                <m:t>𝒑</m:t>
                              </m:r>
                              <m:r>
                                <a:rPr lang="en-US" sz="2400" b="1" i="1" smtClean="0">
                                  <a:latin typeface="Cambria Math" panose="02040503050406030204" pitchFamily="18" charset="0"/>
                                </a:rPr>
                                <m:t>,</m:t>
                              </m:r>
                              <m:r>
                                <a:rPr lang="en-US" sz="2400" b="1" i="1" smtClean="0">
                                  <a:latin typeface="Cambria Math" panose="02040503050406030204" pitchFamily="18" charset="0"/>
                                </a:rPr>
                                <m:t>𝒒</m:t>
                              </m:r>
                              <m:r>
                                <a:rPr lang="en-US" sz="2400" b="1" i="1" smtClean="0">
                                  <a:latin typeface="Cambria Math" panose="02040503050406030204" pitchFamily="18" charset="0"/>
                                </a:rPr>
                                <m:t>)</m:t>
                              </m:r>
                            </m:e>
                          </m:d>
                        </m:e>
                      </m:func>
                    </m:oMath>
                  </m:oMathPara>
                </a14:m>
                <a:endParaRPr lang="en-US" sz="2400" b="1" dirty="0"/>
              </a:p>
            </p:txBody>
          </p:sp>
        </mc:Choice>
        <mc:Fallback xmlns="">
          <p:sp>
            <p:nvSpPr>
              <p:cNvPr id="4" name="Hộp Văn bản 3">
                <a:extLst>
                  <a:ext uri="{FF2B5EF4-FFF2-40B4-BE49-F238E27FC236}">
                    <a16:creationId xmlns:a16="http://schemas.microsoft.com/office/drawing/2014/main" id="{1A803BB5-8CB1-8FA7-CE67-2E869CF72182}"/>
                  </a:ext>
                </a:extLst>
              </p:cNvPr>
              <p:cNvSpPr txBox="1">
                <a:spLocks noRot="1" noChangeAspect="1" noMove="1" noResize="1" noEditPoints="1" noAdjustHandles="1" noChangeArrowheads="1" noChangeShapeType="1" noTextEdit="1"/>
              </p:cNvSpPr>
              <p:nvPr/>
            </p:nvSpPr>
            <p:spPr>
              <a:xfrm>
                <a:off x="4985067" y="295319"/>
                <a:ext cx="1854226" cy="461665"/>
              </a:xfrm>
              <a:prstGeom prst="rect">
                <a:avLst/>
              </a:prstGeom>
              <a:blipFill>
                <a:blip r:embed="rId4"/>
                <a:stretch>
                  <a:fillRect l="-329" b="-21053"/>
                </a:stretch>
              </a:blipFill>
            </p:spPr>
            <p:txBody>
              <a:bodyPr/>
              <a:lstStyle/>
              <a:p>
                <a:r>
                  <a:rPr lang="en-US">
                    <a:noFill/>
                  </a:rPr>
                  <a:t> </a:t>
                </a:r>
              </a:p>
            </p:txBody>
          </p:sp>
        </mc:Fallback>
      </mc:AlternateContent>
      <p:pic>
        <p:nvPicPr>
          <p:cNvPr id="5" name="Hình ảnh 4">
            <a:extLst>
              <a:ext uri="{FF2B5EF4-FFF2-40B4-BE49-F238E27FC236}">
                <a16:creationId xmlns:a16="http://schemas.microsoft.com/office/drawing/2014/main" id="{A2058B5C-2C4B-0558-D5BF-4E7AC6F2FF7E}"/>
              </a:ext>
            </a:extLst>
          </p:cNvPr>
          <p:cNvPicPr>
            <a:picLocks noChangeAspect="1"/>
          </p:cNvPicPr>
          <p:nvPr/>
        </p:nvPicPr>
        <p:blipFill>
          <a:blip r:embed="rId5"/>
          <a:stretch>
            <a:fillRect/>
          </a:stretch>
        </p:blipFill>
        <p:spPr>
          <a:xfrm>
            <a:off x="1923707" y="890334"/>
            <a:ext cx="4915586" cy="3629532"/>
          </a:xfrm>
          <a:prstGeom prst="rect">
            <a:avLst/>
          </a:prstGeom>
        </p:spPr>
      </p:pic>
    </p:spTree>
    <p:extLst>
      <p:ext uri="{BB962C8B-B14F-4D97-AF65-F5344CB8AC3E}">
        <p14:creationId xmlns:p14="http://schemas.microsoft.com/office/powerpoint/2010/main" val="26988185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1A83C598-EA13-97A1-98D8-38084A2765A3}"/>
              </a:ext>
            </a:extLst>
          </p:cNvPr>
          <p:cNvPicPr>
            <a:picLocks noChangeAspect="1"/>
          </p:cNvPicPr>
          <p:nvPr/>
        </p:nvPicPr>
        <p:blipFill>
          <a:blip r:embed="rId2"/>
          <a:stretch>
            <a:fillRect/>
          </a:stretch>
        </p:blipFill>
        <p:spPr>
          <a:xfrm>
            <a:off x="1821515" y="359859"/>
            <a:ext cx="1912285" cy="1844595"/>
          </a:xfrm>
          <a:prstGeom prst="rect">
            <a:avLst/>
          </a:prstGeom>
        </p:spPr>
      </p:pic>
      <p:pic>
        <p:nvPicPr>
          <p:cNvPr id="5" name="Hình ảnh 4">
            <a:extLst>
              <a:ext uri="{FF2B5EF4-FFF2-40B4-BE49-F238E27FC236}">
                <a16:creationId xmlns:a16="http://schemas.microsoft.com/office/drawing/2014/main" id="{DC0025B5-3E8E-0F03-336F-301AA41603C9}"/>
              </a:ext>
            </a:extLst>
          </p:cNvPr>
          <p:cNvPicPr>
            <a:picLocks noChangeAspect="1"/>
          </p:cNvPicPr>
          <p:nvPr/>
        </p:nvPicPr>
        <p:blipFill>
          <a:blip r:embed="rId3"/>
          <a:stretch>
            <a:fillRect/>
          </a:stretch>
        </p:blipFill>
        <p:spPr>
          <a:xfrm>
            <a:off x="1821515" y="2439925"/>
            <a:ext cx="1912285" cy="1712976"/>
          </a:xfrm>
          <a:prstGeom prst="rect">
            <a:avLst/>
          </a:prstGeom>
        </p:spPr>
      </p:pic>
      <p:pic>
        <p:nvPicPr>
          <p:cNvPr id="7" name="Hình ảnh 6">
            <a:extLst>
              <a:ext uri="{FF2B5EF4-FFF2-40B4-BE49-F238E27FC236}">
                <a16:creationId xmlns:a16="http://schemas.microsoft.com/office/drawing/2014/main" id="{77D33715-CD9A-BB38-C4CA-987CF20533E2}"/>
              </a:ext>
            </a:extLst>
          </p:cNvPr>
          <p:cNvPicPr>
            <a:picLocks noChangeAspect="1"/>
          </p:cNvPicPr>
          <p:nvPr/>
        </p:nvPicPr>
        <p:blipFill>
          <a:blip r:embed="rId4"/>
          <a:stretch>
            <a:fillRect/>
          </a:stretch>
        </p:blipFill>
        <p:spPr>
          <a:xfrm>
            <a:off x="4384334" y="461207"/>
            <a:ext cx="3493291" cy="3486494"/>
          </a:xfrm>
          <a:prstGeom prst="rect">
            <a:avLst/>
          </a:prstGeom>
        </p:spPr>
      </p:pic>
      <mc:AlternateContent xmlns:mc="http://schemas.openxmlformats.org/markup-compatibility/2006" xmlns:a14="http://schemas.microsoft.com/office/drawing/2010/main">
        <mc:Choice Requires="a14">
          <p:sp>
            <p:nvSpPr>
              <p:cNvPr id="10" name="Hộp Văn bản 9">
                <a:extLst>
                  <a:ext uri="{FF2B5EF4-FFF2-40B4-BE49-F238E27FC236}">
                    <a16:creationId xmlns:a16="http://schemas.microsoft.com/office/drawing/2014/main" id="{E0B795A8-D22C-F243-9E9E-14B8BFCF2FBD}"/>
                  </a:ext>
                </a:extLst>
              </p:cNvPr>
              <p:cNvSpPr txBox="1"/>
              <p:nvPr/>
            </p:nvSpPr>
            <p:spPr>
              <a:xfrm>
                <a:off x="54621" y="1256755"/>
                <a:ext cx="17668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𝐿𝑜𝑤</m:t>
                      </m:r>
                      <m:r>
                        <a:rPr lang="en-US" sz="1800" b="0" i="1" smtClean="0">
                          <a:latin typeface="Cambria Math" panose="02040503050406030204" pitchFamily="18" charset="0"/>
                        </a:rPr>
                        <m:t> </m:t>
                      </m:r>
                      <m:r>
                        <a:rPr lang="en-US" sz="1800" b="0" i="1" smtClean="0">
                          <a:latin typeface="Cambria Math" panose="02040503050406030204" pitchFamily="18" charset="0"/>
                        </a:rPr>
                        <m:t>𝑃𝑟𝑒𝑞</m:t>
                      </m:r>
                      <m:r>
                        <a:rPr lang="en-US" sz="1800" b="0" i="1" smtClean="0">
                          <a:latin typeface="Cambria Math" panose="02040503050406030204" pitchFamily="18" charset="0"/>
                        </a:rPr>
                        <m:t> </m:t>
                      </m:r>
                      <m:r>
                        <a:rPr lang="en-US" sz="1800" b="0" i="1" smtClean="0">
                          <a:latin typeface="Cambria Math" panose="02040503050406030204" pitchFamily="18" charset="0"/>
                        </a:rPr>
                        <m:t>𝑂𝑛𝑙𝑦</m:t>
                      </m:r>
                    </m:oMath>
                  </m:oMathPara>
                </a14:m>
                <a:endParaRPr lang="en-US" sz="2400" dirty="0"/>
              </a:p>
            </p:txBody>
          </p:sp>
        </mc:Choice>
        <mc:Fallback xmlns="">
          <p:sp>
            <p:nvSpPr>
              <p:cNvPr id="10" name="Hộp Văn bản 9">
                <a:extLst>
                  <a:ext uri="{FF2B5EF4-FFF2-40B4-BE49-F238E27FC236}">
                    <a16:creationId xmlns:a16="http://schemas.microsoft.com/office/drawing/2014/main" id="{E0B795A8-D22C-F243-9E9E-14B8BFCF2FBD}"/>
                  </a:ext>
                </a:extLst>
              </p:cNvPr>
              <p:cNvSpPr txBox="1">
                <a:spLocks noRot="1" noChangeAspect="1" noMove="1" noResize="1" noEditPoints="1" noAdjustHandles="1" noChangeArrowheads="1" noChangeShapeType="1" noTextEdit="1"/>
              </p:cNvSpPr>
              <p:nvPr/>
            </p:nvSpPr>
            <p:spPr>
              <a:xfrm>
                <a:off x="54621" y="1256755"/>
                <a:ext cx="1766894" cy="369332"/>
              </a:xfrm>
              <a:prstGeom prst="rect">
                <a:avLst/>
              </a:prstGeom>
              <a:blipFill>
                <a:blip r:embed="rId5"/>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Hộp Văn bản 10">
                <a:extLst>
                  <a:ext uri="{FF2B5EF4-FFF2-40B4-BE49-F238E27FC236}">
                    <a16:creationId xmlns:a16="http://schemas.microsoft.com/office/drawing/2014/main" id="{3599DB15-4B83-0097-2B38-EBB87A39C132}"/>
                  </a:ext>
                </a:extLst>
              </p:cNvPr>
              <p:cNvSpPr txBox="1"/>
              <p:nvPr/>
            </p:nvSpPr>
            <p:spPr>
              <a:xfrm>
                <a:off x="54621" y="3332748"/>
                <a:ext cx="18490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1800" i="1" smtClean="0">
                          <a:latin typeface="Cambria Math" panose="02040503050406030204" pitchFamily="18" charset="0"/>
                        </a:rPr>
                        <m:t>H</m:t>
                      </m:r>
                      <m:r>
                        <a:rPr lang="en-US" sz="1800" b="0" i="1" smtClean="0">
                          <a:latin typeface="Cambria Math" panose="02040503050406030204" pitchFamily="18" charset="0"/>
                        </a:rPr>
                        <m:t>𝑖𝑔h</m:t>
                      </m:r>
                      <m:r>
                        <a:rPr lang="en-US" sz="1800" b="0" i="1" smtClean="0">
                          <a:latin typeface="Cambria Math" panose="02040503050406030204" pitchFamily="18" charset="0"/>
                        </a:rPr>
                        <m:t> </m:t>
                      </m:r>
                      <m:r>
                        <a:rPr lang="en-US" sz="1800" b="0" i="1" smtClean="0">
                          <a:latin typeface="Cambria Math" panose="02040503050406030204" pitchFamily="18" charset="0"/>
                        </a:rPr>
                        <m:t>𝑃𝑟𝑒𝑞</m:t>
                      </m:r>
                      <m:r>
                        <a:rPr lang="en-US" sz="1800" b="0" i="1" smtClean="0">
                          <a:latin typeface="Cambria Math" panose="02040503050406030204" pitchFamily="18" charset="0"/>
                        </a:rPr>
                        <m:t> </m:t>
                      </m:r>
                      <m:r>
                        <a:rPr lang="en-US" sz="1800" b="0" i="1" smtClean="0">
                          <a:latin typeface="Cambria Math" panose="02040503050406030204" pitchFamily="18" charset="0"/>
                        </a:rPr>
                        <m:t>𝑂𝑛𝑙𝑦</m:t>
                      </m:r>
                    </m:oMath>
                  </m:oMathPara>
                </a14:m>
                <a:endParaRPr lang="en-US" sz="2400" dirty="0"/>
              </a:p>
            </p:txBody>
          </p:sp>
        </mc:Choice>
        <mc:Fallback xmlns="">
          <p:sp>
            <p:nvSpPr>
              <p:cNvPr id="11" name="Hộp Văn bản 10">
                <a:extLst>
                  <a:ext uri="{FF2B5EF4-FFF2-40B4-BE49-F238E27FC236}">
                    <a16:creationId xmlns:a16="http://schemas.microsoft.com/office/drawing/2014/main" id="{3599DB15-4B83-0097-2B38-EBB87A39C132}"/>
                  </a:ext>
                </a:extLst>
              </p:cNvPr>
              <p:cNvSpPr txBox="1">
                <a:spLocks noRot="1" noChangeAspect="1" noMove="1" noResize="1" noEditPoints="1" noAdjustHandles="1" noChangeArrowheads="1" noChangeShapeType="1" noTextEdit="1"/>
              </p:cNvSpPr>
              <p:nvPr/>
            </p:nvSpPr>
            <p:spPr>
              <a:xfrm>
                <a:off x="54621" y="3332748"/>
                <a:ext cx="1849096" cy="369332"/>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Hộp Văn bản 11">
                <a:extLst>
                  <a:ext uri="{FF2B5EF4-FFF2-40B4-BE49-F238E27FC236}">
                    <a16:creationId xmlns:a16="http://schemas.microsoft.com/office/drawing/2014/main" id="{E4A03AEF-1180-FFA0-0E2F-5414F55DEF8F}"/>
                  </a:ext>
                </a:extLst>
              </p:cNvPr>
              <p:cNvSpPr txBox="1"/>
              <p:nvPr/>
            </p:nvSpPr>
            <p:spPr>
              <a:xfrm>
                <a:off x="5206431" y="3985315"/>
                <a:ext cx="2412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𝐻𝑦𝑏𝑟𝑖𝑑</m:t>
                      </m:r>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𝑆𝑢𝑚</m:t>
                          </m:r>
                        </m:e>
                      </m:d>
                      <m:r>
                        <a:rPr lang="en-US" sz="1800" b="0" i="1" smtClean="0">
                          <a:latin typeface="Cambria Math" panose="02040503050406030204" pitchFamily="18" charset="0"/>
                        </a:rPr>
                        <m:t> </m:t>
                      </m:r>
                      <m:r>
                        <a:rPr lang="en-US" sz="1800" b="0" i="1" smtClean="0">
                          <a:latin typeface="Cambria Math" panose="02040503050406030204" pitchFamily="18" charset="0"/>
                        </a:rPr>
                        <m:t>𝐼𝑚𝑎𝑔𝑒</m:t>
                      </m:r>
                    </m:oMath>
                  </m:oMathPara>
                </a14:m>
                <a:endParaRPr lang="en-US" sz="2400" dirty="0"/>
              </a:p>
            </p:txBody>
          </p:sp>
        </mc:Choice>
        <mc:Fallback xmlns="">
          <p:sp>
            <p:nvSpPr>
              <p:cNvPr id="12" name="Hộp Văn bản 11">
                <a:extLst>
                  <a:ext uri="{FF2B5EF4-FFF2-40B4-BE49-F238E27FC236}">
                    <a16:creationId xmlns:a16="http://schemas.microsoft.com/office/drawing/2014/main" id="{E4A03AEF-1180-FFA0-0E2F-5414F55DEF8F}"/>
                  </a:ext>
                </a:extLst>
              </p:cNvPr>
              <p:cNvSpPr txBox="1">
                <a:spLocks noRot="1" noChangeAspect="1" noMove="1" noResize="1" noEditPoints="1" noAdjustHandles="1" noChangeArrowheads="1" noChangeShapeType="1" noTextEdit="1"/>
              </p:cNvSpPr>
              <p:nvPr/>
            </p:nvSpPr>
            <p:spPr>
              <a:xfrm>
                <a:off x="5206431" y="3985315"/>
                <a:ext cx="2412392" cy="369332"/>
              </a:xfrm>
              <a:prstGeom prst="rect">
                <a:avLst/>
              </a:prstGeom>
              <a:blipFill>
                <a:blip r:embed="rId7"/>
                <a:stretch>
                  <a:fillRect b="-15000"/>
                </a:stretch>
              </a:blipFill>
            </p:spPr>
            <p:txBody>
              <a:bodyPr/>
              <a:lstStyle/>
              <a:p>
                <a:r>
                  <a:rPr lang="en-US">
                    <a:noFill/>
                  </a:rPr>
                  <a:t> </a:t>
                </a:r>
              </a:p>
            </p:txBody>
          </p:sp>
        </mc:Fallback>
      </mc:AlternateContent>
      <p:sp>
        <p:nvSpPr>
          <p:cNvPr id="13" name="Hộp Văn bản 12">
            <a:extLst>
              <a:ext uri="{FF2B5EF4-FFF2-40B4-BE49-F238E27FC236}">
                <a16:creationId xmlns:a16="http://schemas.microsoft.com/office/drawing/2014/main" id="{2FEAED8E-EBE9-B6B3-F63D-39187DC053FC}"/>
              </a:ext>
            </a:extLst>
          </p:cNvPr>
          <p:cNvSpPr txBox="1"/>
          <p:nvPr/>
        </p:nvSpPr>
        <p:spPr>
          <a:xfrm>
            <a:off x="1409700" y="4552775"/>
            <a:ext cx="7056740" cy="523220"/>
          </a:xfrm>
          <a:prstGeom prst="rect">
            <a:avLst/>
          </a:prstGeom>
          <a:noFill/>
        </p:spPr>
        <p:txBody>
          <a:bodyPr wrap="none" rtlCol="0">
            <a:spAutoFit/>
          </a:bodyPr>
          <a:lstStyle/>
          <a:p>
            <a:r>
              <a:rPr lang="en-US" dirty="0" err="1"/>
              <a:t>Nguồn</a:t>
            </a:r>
            <a:r>
              <a:rPr lang="en-US" dirty="0"/>
              <a:t>: </a:t>
            </a:r>
            <a:br>
              <a:rPr lang="en-US" dirty="0"/>
            </a:br>
            <a:r>
              <a:rPr lang="en-US" b="0" i="0" dirty="0">
                <a:solidFill>
                  <a:schemeClr val="tx1"/>
                </a:solidFill>
                <a:effectLst/>
                <a:latin typeface="Roboto" panose="02000000000000000000" pitchFamily="2" charset="0"/>
              </a:rPr>
              <a:t>First Principles of Computer Vision</a:t>
            </a:r>
            <a:r>
              <a:rPr lang="en-US" dirty="0">
                <a:solidFill>
                  <a:schemeClr val="tx1"/>
                </a:solidFill>
              </a:rPr>
              <a:t> </a:t>
            </a:r>
            <a:r>
              <a:rPr lang="en-US" dirty="0"/>
              <a:t>https://www.youtube.com/watch?v=OOu5KP3Gvx0</a:t>
            </a:r>
          </a:p>
        </p:txBody>
      </p:sp>
    </p:spTree>
    <p:extLst>
      <p:ext uri="{BB962C8B-B14F-4D97-AF65-F5344CB8AC3E}">
        <p14:creationId xmlns:p14="http://schemas.microsoft.com/office/powerpoint/2010/main" val="21185944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857"/>
        <p:cNvGrpSpPr/>
        <p:nvPr/>
      </p:nvGrpSpPr>
      <p:grpSpPr>
        <a:xfrm>
          <a:off x="0" y="0"/>
          <a:ext cx="0" cy="0"/>
          <a:chOff x="0" y="0"/>
          <a:chExt cx="0" cy="0"/>
        </a:xfrm>
      </p:grpSpPr>
      <p:pic>
        <p:nvPicPr>
          <p:cNvPr id="9" name="Hình ảnh 8">
            <a:extLst>
              <a:ext uri="{FF2B5EF4-FFF2-40B4-BE49-F238E27FC236}">
                <a16:creationId xmlns:a16="http://schemas.microsoft.com/office/drawing/2014/main" id="{BD36DCB5-CC04-0D11-7599-40A3F50663D8}"/>
              </a:ext>
            </a:extLst>
          </p:cNvPr>
          <p:cNvPicPr>
            <a:picLocks noChangeAspect="1"/>
          </p:cNvPicPr>
          <p:nvPr/>
        </p:nvPicPr>
        <p:blipFill>
          <a:blip r:embed="rId3"/>
          <a:stretch>
            <a:fillRect/>
          </a:stretch>
        </p:blipFill>
        <p:spPr>
          <a:xfrm>
            <a:off x="1348646" y="1163313"/>
            <a:ext cx="6446707" cy="2816874"/>
          </a:xfrm>
          <a:prstGeom prst="rect">
            <a:avLst/>
          </a:prstGeom>
        </p:spPr>
      </p:pic>
    </p:spTree>
    <p:extLst>
      <p:ext uri="{BB962C8B-B14F-4D97-AF65-F5344CB8AC3E}">
        <p14:creationId xmlns:p14="http://schemas.microsoft.com/office/powerpoint/2010/main" val="4066346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677"/>
        <p:cNvGrpSpPr/>
        <p:nvPr/>
      </p:nvGrpSpPr>
      <p:grpSpPr>
        <a:xfrm>
          <a:off x="0" y="0"/>
          <a:ext cx="0" cy="0"/>
          <a:chOff x="0" y="0"/>
          <a:chExt cx="0" cy="0"/>
        </a:xfrm>
      </p:grpSpPr>
      <p:pic>
        <p:nvPicPr>
          <p:cNvPr id="10" name="Hình ảnh 9">
            <a:extLst>
              <a:ext uri="{FF2B5EF4-FFF2-40B4-BE49-F238E27FC236}">
                <a16:creationId xmlns:a16="http://schemas.microsoft.com/office/drawing/2014/main" id="{973D3F3B-6B83-D66E-8E89-25A3C656A000}"/>
              </a:ext>
            </a:extLst>
          </p:cNvPr>
          <p:cNvPicPr>
            <a:picLocks noChangeAspect="1"/>
          </p:cNvPicPr>
          <p:nvPr/>
        </p:nvPicPr>
        <p:blipFill>
          <a:blip r:embed="rId3"/>
          <a:stretch>
            <a:fillRect/>
          </a:stretch>
        </p:blipFill>
        <p:spPr>
          <a:xfrm>
            <a:off x="2724976" y="259749"/>
            <a:ext cx="4826479" cy="2681377"/>
          </a:xfrm>
          <a:prstGeom prst="rect">
            <a:avLst/>
          </a:prstGeom>
        </p:spPr>
      </p:pic>
      <p:sp>
        <p:nvSpPr>
          <p:cNvPr id="679" name="Google Shape;679;p28"/>
          <p:cNvSpPr txBox="1"/>
          <p:nvPr/>
        </p:nvSpPr>
        <p:spPr>
          <a:xfrm>
            <a:off x="163237" y="1151318"/>
            <a:ext cx="1390124"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00000"/>
                </a:solidFill>
                <a:latin typeface="Times New Roman"/>
                <a:ea typeface="Times New Roman"/>
                <a:cs typeface="Times New Roman"/>
                <a:sym typeface="Times New Roman"/>
              </a:rPr>
              <a:t>Azimuthal Average </a:t>
            </a:r>
            <a:endParaRPr lang="en-US" sz="1050" dirty="0"/>
          </a:p>
        </p:txBody>
      </p:sp>
      <p:sp>
        <p:nvSpPr>
          <p:cNvPr id="6" name="Hộp Văn bản 5">
            <a:extLst>
              <a:ext uri="{FF2B5EF4-FFF2-40B4-BE49-F238E27FC236}">
                <a16:creationId xmlns:a16="http://schemas.microsoft.com/office/drawing/2014/main" id="{C2FEAB91-85EB-D7F5-80C7-D35F1660054D}"/>
              </a:ext>
            </a:extLst>
          </p:cNvPr>
          <p:cNvSpPr txBox="1"/>
          <p:nvPr/>
        </p:nvSpPr>
        <p:spPr>
          <a:xfrm>
            <a:off x="2199230" y="3125456"/>
            <a:ext cx="6944770" cy="1169551"/>
          </a:xfrm>
          <a:prstGeom prst="rect">
            <a:avLst/>
          </a:prstGeom>
          <a:noFill/>
        </p:spPr>
        <p:txBody>
          <a:bodyPr wrap="square">
            <a:spAutoFit/>
          </a:bodyPr>
          <a:lstStyle/>
          <a:p>
            <a:r>
              <a:rPr lang="en-US" dirty="0"/>
              <a:t>Sau </a:t>
            </a:r>
            <a:r>
              <a:rPr lang="en-US" dirty="0" err="1"/>
              <a:t>khi</a:t>
            </a:r>
            <a:r>
              <a:rPr lang="en-US" dirty="0"/>
              <a:t> </a:t>
            </a:r>
            <a:r>
              <a:rPr lang="en-US" dirty="0" err="1"/>
              <a:t>áp</a:t>
            </a:r>
            <a:r>
              <a:rPr lang="en-US" dirty="0"/>
              <a:t> </a:t>
            </a:r>
            <a:r>
              <a:rPr lang="en-US" dirty="0" err="1"/>
              <a:t>dụng</a:t>
            </a:r>
            <a:r>
              <a:rPr lang="en-US" dirty="0"/>
              <a:t> </a:t>
            </a:r>
            <a:r>
              <a:rPr lang="en-US" dirty="0" err="1"/>
              <a:t>Biến</a:t>
            </a:r>
            <a:r>
              <a:rPr lang="en-US" dirty="0"/>
              <a:t> </a:t>
            </a:r>
            <a:r>
              <a:rPr lang="en-US" dirty="0" err="1"/>
              <a:t>đổi</a:t>
            </a:r>
            <a:r>
              <a:rPr lang="en-US" dirty="0"/>
              <a:t> Fourier </a:t>
            </a:r>
            <a:r>
              <a:rPr lang="en-US" dirty="0" err="1"/>
              <a:t>đối</a:t>
            </a:r>
            <a:r>
              <a:rPr lang="en-US" dirty="0"/>
              <a:t> </a:t>
            </a:r>
            <a:r>
              <a:rPr lang="en-US" dirty="0" err="1"/>
              <a:t>với</a:t>
            </a:r>
            <a:r>
              <a:rPr lang="en-US" dirty="0"/>
              <a:t> </a:t>
            </a:r>
            <a:r>
              <a:rPr lang="en-US" dirty="0" err="1"/>
              <a:t>một</a:t>
            </a:r>
            <a:r>
              <a:rPr lang="en-US" dirty="0"/>
              <a:t> </a:t>
            </a:r>
            <a:r>
              <a:rPr lang="en-US" dirty="0" err="1"/>
              <a:t>hình</a:t>
            </a:r>
            <a:r>
              <a:rPr lang="en-US" dirty="0"/>
              <a:t> </a:t>
            </a:r>
            <a:r>
              <a:rPr lang="en-US" dirty="0" err="1"/>
              <a:t>ảnh</a:t>
            </a:r>
            <a:r>
              <a:rPr lang="en-US" dirty="0"/>
              <a:t> </a:t>
            </a:r>
            <a:r>
              <a:rPr lang="en-US" dirty="0" err="1"/>
              <a:t>mẫu</a:t>
            </a:r>
            <a:r>
              <a:rPr lang="en-US" dirty="0"/>
              <a:t>, </a:t>
            </a:r>
            <a:r>
              <a:rPr lang="en-US" dirty="0" err="1"/>
              <a:t>thông</a:t>
            </a:r>
            <a:r>
              <a:rPr lang="en-US" dirty="0"/>
              <a:t> tin </a:t>
            </a:r>
            <a:r>
              <a:rPr lang="en-US" dirty="0" err="1"/>
              <a:t>được</a:t>
            </a:r>
            <a:r>
              <a:rPr lang="en-US" dirty="0"/>
              <a:t> </a:t>
            </a:r>
            <a:r>
              <a:rPr lang="en-US" dirty="0" err="1"/>
              <a:t>thể</a:t>
            </a:r>
            <a:r>
              <a:rPr lang="en-US" dirty="0"/>
              <a:t> </a:t>
            </a:r>
            <a:r>
              <a:rPr lang="en-US" dirty="0" err="1"/>
              <a:t>hiện</a:t>
            </a:r>
            <a:r>
              <a:rPr lang="en-US" dirty="0"/>
              <a:t> </a:t>
            </a:r>
            <a:r>
              <a:rPr lang="en-US" dirty="0" err="1"/>
              <a:t>trong</a:t>
            </a:r>
            <a:r>
              <a:rPr lang="en-US" dirty="0"/>
              <a:t> </a:t>
            </a:r>
            <a:r>
              <a:rPr lang="en-US" dirty="0" err="1"/>
              <a:t>một</a:t>
            </a:r>
            <a:r>
              <a:rPr lang="en-US" dirty="0"/>
              <a:t> </a:t>
            </a:r>
            <a:r>
              <a:rPr lang="en-US" dirty="0" err="1"/>
              <a:t>miền</a:t>
            </a:r>
            <a:r>
              <a:rPr lang="en-US" dirty="0"/>
              <a:t> (</a:t>
            </a:r>
            <a:r>
              <a:rPr lang="en-US" dirty="0" err="1"/>
              <a:t>miền</a:t>
            </a:r>
            <a:r>
              <a:rPr lang="en-US" dirty="0"/>
              <a:t> </a:t>
            </a:r>
            <a:r>
              <a:rPr lang="en-US" dirty="0" err="1"/>
              <a:t>tần</a:t>
            </a:r>
            <a:r>
              <a:rPr lang="en-US" dirty="0"/>
              <a:t> </a:t>
            </a:r>
            <a:r>
              <a:rPr lang="en-US" dirty="0" err="1"/>
              <a:t>số</a:t>
            </a:r>
            <a:r>
              <a:rPr lang="en-US" dirty="0"/>
              <a:t>) </a:t>
            </a:r>
            <a:r>
              <a:rPr lang="en-US" dirty="0" err="1"/>
              <a:t>nhưng</a:t>
            </a:r>
            <a:r>
              <a:rPr lang="en-US" dirty="0"/>
              <a:t> </a:t>
            </a:r>
            <a:r>
              <a:rPr lang="en-US" dirty="0" err="1"/>
              <a:t>cùng</a:t>
            </a:r>
            <a:r>
              <a:rPr lang="en-US" dirty="0"/>
              <a:t> </a:t>
            </a:r>
            <a:r>
              <a:rPr lang="en-US" dirty="0" err="1"/>
              <a:t>một</a:t>
            </a:r>
            <a:r>
              <a:rPr lang="en-US" dirty="0"/>
              <a:t> </a:t>
            </a:r>
            <a:r>
              <a:rPr lang="en-US" dirty="0" err="1"/>
              <a:t>chiều</a:t>
            </a:r>
            <a:r>
              <a:rPr lang="en-US" dirty="0"/>
              <a:t>. Do </a:t>
            </a:r>
            <a:r>
              <a:rPr lang="en-US" dirty="0" err="1"/>
              <a:t>hình</a:t>
            </a:r>
            <a:r>
              <a:rPr lang="en-US" dirty="0"/>
              <a:t> </a:t>
            </a:r>
            <a:r>
              <a:rPr lang="en-US" dirty="0" err="1"/>
              <a:t>ảnh</a:t>
            </a:r>
            <a:r>
              <a:rPr lang="en-US" dirty="0"/>
              <a:t> </a:t>
            </a:r>
            <a:r>
              <a:rPr lang="en-US" dirty="0" err="1"/>
              <a:t>chứa</a:t>
            </a:r>
            <a:r>
              <a:rPr lang="en-US" dirty="0"/>
              <a:t> 2D </a:t>
            </a:r>
            <a:r>
              <a:rPr lang="en-US" dirty="0" err="1"/>
              <a:t>thông</a:t>
            </a:r>
            <a:r>
              <a:rPr lang="en-US" dirty="0"/>
              <a:t> tin. </a:t>
            </a:r>
            <a:r>
              <a:rPr lang="en-US" dirty="0" err="1"/>
              <a:t>Chúng</a:t>
            </a:r>
            <a:r>
              <a:rPr lang="en-US" dirty="0"/>
              <a:t> </a:t>
            </a:r>
            <a:r>
              <a:rPr lang="en-US" dirty="0" err="1"/>
              <a:t>tôi</a:t>
            </a:r>
            <a:r>
              <a:rPr lang="en-US" dirty="0"/>
              <a:t> </a:t>
            </a:r>
            <a:r>
              <a:rPr lang="en-US" dirty="0" err="1"/>
              <a:t>áp</a:t>
            </a:r>
            <a:r>
              <a:rPr lang="en-US" dirty="0"/>
              <a:t> </a:t>
            </a:r>
            <a:r>
              <a:rPr lang="en-US" dirty="0" err="1"/>
              <a:t>dụng</a:t>
            </a:r>
            <a:r>
              <a:rPr lang="en-US" dirty="0"/>
              <a:t> Azimuthal Average </a:t>
            </a:r>
            <a:r>
              <a:rPr lang="en-US" dirty="0" err="1"/>
              <a:t>có</a:t>
            </a:r>
            <a:r>
              <a:rPr lang="en-US" dirty="0"/>
              <a:t> </a:t>
            </a:r>
            <a:r>
              <a:rPr lang="en-US" dirty="0" err="1"/>
              <a:t>thể</a:t>
            </a:r>
            <a:r>
              <a:rPr lang="en-US" dirty="0"/>
              <a:t> </a:t>
            </a:r>
            <a:r>
              <a:rPr lang="en-US" dirty="0" err="1"/>
              <a:t>nén</a:t>
            </a:r>
            <a:r>
              <a:rPr lang="en-US" dirty="0"/>
              <a:t> </a:t>
            </a:r>
            <a:r>
              <a:rPr lang="en-US" dirty="0" err="1"/>
              <a:t>và</a:t>
            </a:r>
            <a:r>
              <a:rPr lang="en-US" dirty="0"/>
              <a:t> </a:t>
            </a:r>
            <a:r>
              <a:rPr lang="en-US" dirty="0" err="1"/>
              <a:t>tính</a:t>
            </a:r>
            <a:r>
              <a:rPr lang="en-US" dirty="0"/>
              <a:t> </a:t>
            </a:r>
            <a:r>
              <a:rPr lang="en-US" dirty="0" err="1"/>
              <a:t>trung</a:t>
            </a:r>
            <a:r>
              <a:rPr lang="en-US" dirty="0"/>
              <a:t> </a:t>
            </a:r>
            <a:r>
              <a:rPr lang="en-US" dirty="0" err="1"/>
              <a:t>bình</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tần</a:t>
            </a:r>
            <a:r>
              <a:rPr lang="en-US" dirty="0"/>
              <a:t> </a:t>
            </a:r>
            <a:r>
              <a:rPr lang="en-US" dirty="0" err="1"/>
              <a:t>số</a:t>
            </a:r>
            <a:r>
              <a:rPr lang="en-US" dirty="0"/>
              <a:t> </a:t>
            </a:r>
            <a:r>
              <a:rPr lang="en-US" dirty="0" err="1"/>
              <a:t>thành</a:t>
            </a:r>
            <a:r>
              <a:rPr lang="en-US" dirty="0"/>
              <a:t> </a:t>
            </a:r>
            <a:r>
              <a:rPr lang="en-US" dirty="0" err="1"/>
              <a:t>một</a:t>
            </a:r>
            <a:r>
              <a:rPr lang="en-US" dirty="0"/>
              <a:t> </a:t>
            </a:r>
            <a:r>
              <a:rPr lang="en-US" dirty="0" err="1"/>
              <a:t>vectơ</a:t>
            </a:r>
            <a:r>
              <a:rPr lang="en-US" dirty="0"/>
              <a:t> </a:t>
            </a:r>
            <a:r>
              <a:rPr lang="en-US" dirty="0" err="1"/>
              <a:t>đặc</a:t>
            </a:r>
            <a:r>
              <a:rPr lang="en-US" dirty="0"/>
              <a:t> </a:t>
            </a:r>
            <a:r>
              <a:rPr lang="en-US" dirty="0" err="1"/>
              <a:t>trưng</a:t>
            </a:r>
            <a:r>
              <a:rPr lang="en-US" dirty="0"/>
              <a:t>. </a:t>
            </a:r>
            <a:r>
              <a:rPr lang="en-US" dirty="0" err="1"/>
              <a:t>Bằng</a:t>
            </a:r>
            <a:r>
              <a:rPr lang="en-US" dirty="0"/>
              <a:t> </a:t>
            </a:r>
            <a:r>
              <a:rPr lang="en-US" dirty="0" err="1"/>
              <a:t>cách</a:t>
            </a:r>
            <a:r>
              <a:rPr lang="en-US" dirty="0"/>
              <a:t> </a:t>
            </a:r>
            <a:r>
              <a:rPr lang="en-US" dirty="0" err="1"/>
              <a:t>này</a:t>
            </a:r>
            <a:r>
              <a:rPr lang="en-US" dirty="0"/>
              <a:t>, ta </a:t>
            </a:r>
            <a:r>
              <a:rPr lang="en-US" dirty="0" err="1"/>
              <a:t>có</a:t>
            </a:r>
            <a:r>
              <a:rPr lang="en-US" dirty="0"/>
              <a:t> </a:t>
            </a:r>
            <a:r>
              <a:rPr lang="en-US" dirty="0" err="1"/>
              <a:t>thể</a:t>
            </a:r>
            <a:r>
              <a:rPr lang="en-US" dirty="0"/>
              <a:t> </a:t>
            </a:r>
            <a:r>
              <a:rPr lang="en-US" dirty="0" err="1"/>
              <a:t>giảm</a:t>
            </a:r>
            <a:r>
              <a:rPr lang="en-US" dirty="0"/>
              <a:t> </a:t>
            </a:r>
            <a:r>
              <a:rPr lang="en-US" dirty="0" err="1"/>
              <a:t>số</a:t>
            </a:r>
            <a:r>
              <a:rPr lang="en-US" dirty="0"/>
              <a:t> </a:t>
            </a:r>
            <a:r>
              <a:rPr lang="en-US" dirty="0" err="1"/>
              <a:t>lượng</a:t>
            </a:r>
            <a:r>
              <a:rPr lang="en-US" dirty="0"/>
              <a:t> </a:t>
            </a:r>
            <a:r>
              <a:rPr lang="en-US" dirty="0" err="1"/>
              <a:t>đặc</a:t>
            </a:r>
            <a:r>
              <a:rPr lang="en-US" dirty="0"/>
              <a:t> </a:t>
            </a:r>
            <a:r>
              <a:rPr lang="en-US" dirty="0" err="1"/>
              <a:t>trưng</a:t>
            </a:r>
            <a:r>
              <a:rPr lang="en-US" dirty="0"/>
              <a:t> </a:t>
            </a:r>
            <a:r>
              <a:rPr lang="en-US" dirty="0" err="1"/>
              <a:t>mà</a:t>
            </a:r>
            <a:r>
              <a:rPr lang="en-US" dirty="0"/>
              <a:t> </a:t>
            </a:r>
            <a:r>
              <a:rPr lang="en-US" dirty="0" err="1"/>
              <a:t>không</a:t>
            </a:r>
            <a:r>
              <a:rPr lang="en-US" dirty="0"/>
              <a:t> </a:t>
            </a:r>
            <a:r>
              <a:rPr lang="en-US" dirty="0" err="1"/>
              <a:t>làm</a:t>
            </a:r>
            <a:r>
              <a:rPr lang="en-US" dirty="0"/>
              <a:t> </a:t>
            </a:r>
            <a:r>
              <a:rPr lang="en-US" dirty="0" err="1"/>
              <a:t>mất</a:t>
            </a:r>
            <a:r>
              <a:rPr lang="en-US" dirty="0"/>
              <a:t> </a:t>
            </a:r>
            <a:r>
              <a:rPr lang="en-US" dirty="0" err="1"/>
              <a:t>đi</a:t>
            </a:r>
            <a:r>
              <a:rPr lang="en-US" dirty="0"/>
              <a:t> </a:t>
            </a:r>
            <a:r>
              <a:rPr lang="en-US" dirty="0" err="1"/>
              <a:t>thông</a:t>
            </a:r>
            <a:r>
              <a:rPr lang="en-US" dirty="0"/>
              <a:t> tin </a:t>
            </a:r>
            <a:r>
              <a:rPr lang="en-US" dirty="0" err="1"/>
              <a:t>liên</a:t>
            </a:r>
            <a:r>
              <a:rPr lang="en-US" dirty="0"/>
              <a:t> </a:t>
            </a:r>
            <a:r>
              <a:rPr lang="en-US" dirty="0" err="1"/>
              <a:t>quan</a:t>
            </a:r>
            <a:r>
              <a:rPr lang="en-US" dirty="0"/>
              <a:t>.</a:t>
            </a:r>
          </a:p>
        </p:txBody>
      </p:sp>
    </p:spTree>
    <p:extLst>
      <p:ext uri="{BB962C8B-B14F-4D97-AF65-F5344CB8AC3E}">
        <p14:creationId xmlns:p14="http://schemas.microsoft.com/office/powerpoint/2010/main" val="6728479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pic>
        <p:nvPicPr>
          <p:cNvPr id="7" name="Hình ảnh 6">
            <a:extLst>
              <a:ext uri="{FF2B5EF4-FFF2-40B4-BE49-F238E27FC236}">
                <a16:creationId xmlns:a16="http://schemas.microsoft.com/office/drawing/2014/main" id="{DB4F3B15-C61E-85F2-9433-F27218B6B446}"/>
              </a:ext>
            </a:extLst>
          </p:cNvPr>
          <p:cNvPicPr>
            <a:picLocks noChangeAspect="1"/>
          </p:cNvPicPr>
          <p:nvPr/>
        </p:nvPicPr>
        <p:blipFill>
          <a:blip r:embed="rId3"/>
          <a:stretch>
            <a:fillRect/>
          </a:stretch>
        </p:blipFill>
        <p:spPr>
          <a:xfrm>
            <a:off x="2482230" y="-261217"/>
            <a:ext cx="5272635" cy="3773403"/>
          </a:xfrm>
          <a:prstGeom prst="rect">
            <a:avLst/>
          </a:prstGeom>
        </p:spPr>
      </p:pic>
      <p:sp>
        <p:nvSpPr>
          <p:cNvPr id="679" name="Google Shape;679;p28"/>
          <p:cNvSpPr txBox="1"/>
          <p:nvPr/>
        </p:nvSpPr>
        <p:spPr>
          <a:xfrm>
            <a:off x="98691" y="1076014"/>
            <a:ext cx="1390124"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dirty="0">
                <a:solidFill>
                  <a:srgbClr val="000000"/>
                </a:solidFill>
                <a:latin typeface="Times New Roman"/>
                <a:ea typeface="Times New Roman"/>
                <a:cs typeface="Times New Roman"/>
                <a:sym typeface="Times New Roman"/>
              </a:rPr>
              <a:t>SVM</a:t>
            </a:r>
            <a:endParaRPr lang="en-US" sz="1800" dirty="0">
              <a:latin typeface="Times New Roman" panose="02020603050405020304" pitchFamily="18" charset="0"/>
              <a:cs typeface="Times New Roman" panose="02020603050405020304" pitchFamily="18" charset="0"/>
            </a:endParaRPr>
          </a:p>
        </p:txBody>
      </p:sp>
      <p:sp>
        <p:nvSpPr>
          <p:cNvPr id="4" name="Hộp Văn bản 3">
            <a:extLst>
              <a:ext uri="{FF2B5EF4-FFF2-40B4-BE49-F238E27FC236}">
                <a16:creationId xmlns:a16="http://schemas.microsoft.com/office/drawing/2014/main" id="{9A12D6D1-C909-BD32-8F16-8281B5B213FB}"/>
              </a:ext>
            </a:extLst>
          </p:cNvPr>
          <p:cNvSpPr txBox="1"/>
          <p:nvPr/>
        </p:nvSpPr>
        <p:spPr>
          <a:xfrm>
            <a:off x="2326757" y="3512186"/>
            <a:ext cx="5864106" cy="523220"/>
          </a:xfrm>
          <a:prstGeom prst="rect">
            <a:avLst/>
          </a:prstGeom>
          <a:noFill/>
        </p:spPr>
        <p:txBody>
          <a:bodyPr wrap="none" rtlCol="0">
            <a:spAutoFit/>
          </a:bodyPr>
          <a:lstStyle/>
          <a:p>
            <a:pPr marL="285750" indent="-285750">
              <a:buFontTx/>
              <a:buChar char="-"/>
            </a:pP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Phù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dataset)</a:t>
            </a:r>
          </a:p>
          <a:p>
            <a:pPr marL="285750" indent="-285750">
              <a:buFontTx/>
              <a:buChar char="-"/>
            </a:pPr>
            <a:r>
              <a:rPr lang="en-US" dirty="0">
                <a:latin typeface="Times New Roman" panose="02020603050405020304" pitchFamily="18" charset="0"/>
                <a:cs typeface="Times New Roman" panose="02020603050405020304" pitchFamily="18" charset="0"/>
              </a:rPr>
              <a:t>Cho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(Real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Fake)</a:t>
            </a:r>
          </a:p>
        </p:txBody>
      </p:sp>
    </p:spTree>
    <p:extLst>
      <p:ext uri="{BB962C8B-B14F-4D97-AF65-F5344CB8AC3E}">
        <p14:creationId xmlns:p14="http://schemas.microsoft.com/office/powerpoint/2010/main" val="3904062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23"/>
          <p:cNvSpPr txBox="1">
            <a:spLocks noGrp="1"/>
          </p:cNvSpPr>
          <p:nvPr>
            <p:ph type="ctrTitle"/>
          </p:nvPr>
        </p:nvSpPr>
        <p:spPr>
          <a:xfrm>
            <a:off x="1607343" y="2914469"/>
            <a:ext cx="5929313" cy="1159800"/>
          </a:xfrm>
          <a:prstGeom prst="rect">
            <a:avLst/>
          </a:prstGeom>
          <a:noFill/>
          <a:ln>
            <a:noFill/>
          </a:ln>
        </p:spPr>
        <p:txBody>
          <a:bodyPr spcFirstLastPara="1" wrap="square" lIns="91425" tIns="91425" rIns="91425" bIns="91425" anchor="b" anchorCtr="0">
            <a:noAutofit/>
          </a:bodyPr>
          <a:lstStyle/>
          <a:p>
            <a:r>
              <a:rPr lang="en-US" dirty="0" err="1">
                <a:latin typeface="Times New Roman"/>
                <a:ea typeface="Times New Roman"/>
                <a:cs typeface="Times New Roman"/>
                <a:sym typeface="Times New Roman"/>
              </a:rPr>
              <a:t>EfficientNet</a:t>
            </a:r>
            <a:endParaRPr lang="en-US" dirty="0">
              <a:latin typeface="Times New Roman"/>
              <a:ea typeface="Times New Roman"/>
              <a:cs typeface="Times New Roman"/>
              <a:sym typeface="Times New Roman"/>
            </a:endParaRPr>
          </a:p>
        </p:txBody>
      </p:sp>
      <p:sp>
        <p:nvSpPr>
          <p:cNvPr id="585" name="Google Shape;585;p23"/>
          <p:cNvSpPr txBox="1"/>
          <p:nvPr/>
        </p:nvSpPr>
        <p:spPr>
          <a:xfrm>
            <a:off x="3050275" y="47550"/>
            <a:ext cx="2975400" cy="1990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1" dirty="0">
                <a:solidFill>
                  <a:srgbClr val="00ACC3"/>
                </a:solidFill>
                <a:latin typeface="Times New Roman" panose="02020603050405020304" pitchFamily="18" charset="0"/>
                <a:ea typeface="Varela Round"/>
                <a:cs typeface="Times New Roman" panose="02020603050405020304" pitchFamily="18" charset="0"/>
                <a:sym typeface="Varela Round"/>
              </a:rPr>
              <a:t>4.2</a:t>
            </a:r>
            <a:endParaRPr sz="9600" b="1" i="0" u="none" strike="noStrike" cap="none" dirty="0">
              <a:solidFill>
                <a:srgbClr val="00ACC3"/>
              </a:solidFill>
              <a:latin typeface="Times New Roman" panose="02020603050405020304" pitchFamily="18" charset="0"/>
              <a:ea typeface="Varela Round"/>
              <a:cs typeface="Times New Roman" panose="02020603050405020304" pitchFamily="18" charset="0"/>
              <a:sym typeface="Varela Roun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7" name="Google Shape;657;p27"/>
          <p:cNvSpPr/>
          <p:nvPr/>
        </p:nvSpPr>
        <p:spPr>
          <a:xfrm>
            <a:off x="3993356" y="800100"/>
            <a:ext cx="2603500" cy="415925"/>
          </a:xfrm>
          <a:prstGeom prst="rect">
            <a:avLst/>
          </a:prstGeom>
          <a:solidFill>
            <a:schemeClr val="lt1"/>
          </a:solidFill>
          <a:ln w="12700" cap="flat" cmpd="sng">
            <a:solidFill>
              <a:srgbClr val="090C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dirty="0">
                <a:solidFill>
                  <a:srgbClr val="006CAF"/>
                </a:solidFill>
                <a:latin typeface="Times New Roman"/>
                <a:ea typeface="Times New Roman"/>
                <a:cs typeface="Times New Roman"/>
                <a:sym typeface="Times New Roman"/>
              </a:rPr>
              <a:t>Preprocessing</a:t>
            </a:r>
            <a:endParaRPr sz="1400" b="0"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100" b="0" i="0" u="none" strike="noStrike" cap="none" dirty="0">
                <a:solidFill>
                  <a:srgbClr val="006CAF"/>
                </a:solidFill>
                <a:latin typeface="Times New Roman"/>
                <a:ea typeface="Times New Roman"/>
                <a:cs typeface="Times New Roman"/>
                <a:sym typeface="Times New Roman"/>
              </a:rPr>
              <a:t>(Face detection and Face cropping)</a:t>
            </a:r>
            <a:endParaRPr dirty="0">
              <a:latin typeface="Times New Roman" panose="02020603050405020304" pitchFamily="18" charset="0"/>
              <a:cs typeface="Times New Roman" panose="02020603050405020304" pitchFamily="18" charset="0"/>
            </a:endParaRPr>
          </a:p>
        </p:txBody>
      </p:sp>
      <p:sp>
        <p:nvSpPr>
          <p:cNvPr id="658" name="Google Shape;658;p27"/>
          <p:cNvSpPr/>
          <p:nvPr/>
        </p:nvSpPr>
        <p:spPr>
          <a:xfrm>
            <a:off x="4910931" y="196850"/>
            <a:ext cx="766763" cy="466725"/>
          </a:xfrm>
          <a:prstGeom prst="flowChartMagneticDisk">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None/>
            </a:pPr>
            <a:endParaRPr sz="1200" b="0" i="0" u="none" strike="noStrike" cap="none" dirty="0">
              <a:solidFill>
                <a:srgbClr val="006CAF"/>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100" b="0" i="0" u="none" strike="noStrike" cap="none" dirty="0">
                <a:solidFill>
                  <a:srgbClr val="006CAF"/>
                </a:solidFill>
                <a:latin typeface="Times New Roman"/>
                <a:ea typeface="Times New Roman"/>
                <a:cs typeface="Times New Roman"/>
                <a:sym typeface="Times New Roman"/>
              </a:rPr>
              <a:t>Dataset</a:t>
            </a:r>
            <a:endParaRPr dirty="0">
              <a:latin typeface="Times New Roman" panose="02020603050405020304" pitchFamily="18" charset="0"/>
              <a:cs typeface="Times New Roman" panose="02020603050405020304" pitchFamily="18" charset="0"/>
            </a:endParaRPr>
          </a:p>
        </p:txBody>
      </p:sp>
      <p:sp>
        <p:nvSpPr>
          <p:cNvPr id="659" name="Google Shape;659;p27"/>
          <p:cNvSpPr/>
          <p:nvPr/>
        </p:nvSpPr>
        <p:spPr>
          <a:xfrm>
            <a:off x="4363244" y="1398588"/>
            <a:ext cx="1874837" cy="592137"/>
          </a:xfrm>
          <a:prstGeom prst="flowChartMagneticDisk">
            <a:avLst/>
          </a:prstGeom>
          <a:solidFill>
            <a:schemeClr val="lt1"/>
          </a:solidFill>
          <a:ln w="12700" cap="flat" cmpd="sng">
            <a:solidFill>
              <a:srgbClr val="090C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006CAF"/>
                </a:solidFill>
                <a:latin typeface="Times New Roman"/>
                <a:ea typeface="Times New Roman"/>
                <a:cs typeface="Times New Roman"/>
                <a:sym typeface="Times New Roman"/>
              </a:rPr>
              <a:t>Face cropped dataset</a:t>
            </a:r>
            <a:endParaRPr sz="1400" b="0"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rgbClr val="006CAF"/>
                </a:solidFill>
                <a:latin typeface="Times New Roman"/>
                <a:ea typeface="Times New Roman"/>
                <a:cs typeface="Times New Roman"/>
                <a:sym typeface="Times New Roman"/>
              </a:rPr>
              <a:t>140k images + 2000 videos</a:t>
            </a:r>
            <a:endParaRPr sz="1050" b="0" i="0" u="none" strike="noStrike" cap="none">
              <a:solidFill>
                <a:srgbClr val="006CAF"/>
              </a:solidFill>
              <a:latin typeface="Times New Roman"/>
              <a:ea typeface="Times New Roman"/>
              <a:cs typeface="Times New Roman"/>
              <a:sym typeface="Times New Roman"/>
            </a:endParaRPr>
          </a:p>
        </p:txBody>
      </p:sp>
      <p:sp>
        <p:nvSpPr>
          <p:cNvPr id="660" name="Google Shape;660;p27"/>
          <p:cNvSpPr/>
          <p:nvPr/>
        </p:nvSpPr>
        <p:spPr>
          <a:xfrm>
            <a:off x="3278981" y="2000250"/>
            <a:ext cx="1084263" cy="677863"/>
          </a:xfrm>
          <a:prstGeom prst="flowChartMagneticDisk">
            <a:avLst/>
          </a:prstGeom>
          <a:solidFill>
            <a:schemeClr val="lt1"/>
          </a:solidFill>
          <a:ln w="12700" cap="flat" cmpd="sng">
            <a:solidFill>
              <a:srgbClr val="090C0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00" b="0" i="0" u="none" strike="noStrike" cap="none" dirty="0">
                <a:solidFill>
                  <a:srgbClr val="006CAF"/>
                </a:solidFill>
                <a:latin typeface="Times New Roman"/>
                <a:ea typeface="Times New Roman"/>
                <a:cs typeface="Times New Roman"/>
                <a:sym typeface="Times New Roman"/>
              </a:rPr>
              <a:t>Train</a:t>
            </a:r>
            <a:endParaRPr sz="1400" b="0"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100" b="0" i="0" u="none" strike="noStrike" cap="none" dirty="0">
                <a:solidFill>
                  <a:srgbClr val="006CAF"/>
                </a:solidFill>
                <a:latin typeface="Times New Roman"/>
                <a:ea typeface="Times New Roman"/>
                <a:cs typeface="Times New Roman"/>
                <a:sym typeface="Times New Roman"/>
              </a:rPr>
              <a:t>80%</a:t>
            </a:r>
            <a:endParaRPr dirty="0">
              <a:latin typeface="Times New Roman" panose="02020603050405020304" pitchFamily="18" charset="0"/>
              <a:cs typeface="Times New Roman" panose="02020603050405020304" pitchFamily="18" charset="0"/>
            </a:endParaRPr>
          </a:p>
        </p:txBody>
      </p:sp>
      <p:sp>
        <p:nvSpPr>
          <p:cNvPr id="661" name="Google Shape;661;p27"/>
          <p:cNvSpPr/>
          <p:nvPr/>
        </p:nvSpPr>
        <p:spPr>
          <a:xfrm>
            <a:off x="6238081" y="1990725"/>
            <a:ext cx="1084263" cy="676275"/>
          </a:xfrm>
          <a:prstGeom prst="flowChartMagneticDisk">
            <a:avLst/>
          </a:prstGeom>
          <a:solidFill>
            <a:schemeClr val="lt1"/>
          </a:solidFill>
          <a:ln w="12700" cap="flat" cmpd="sng">
            <a:solidFill>
              <a:srgbClr val="090C0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00" b="0" i="0" u="none" strike="noStrike" cap="none" dirty="0">
                <a:solidFill>
                  <a:srgbClr val="006CAF"/>
                </a:solidFill>
                <a:latin typeface="Times New Roman"/>
                <a:ea typeface="Times New Roman"/>
                <a:cs typeface="Times New Roman"/>
                <a:sym typeface="Times New Roman"/>
              </a:rPr>
              <a:t>Test</a:t>
            </a:r>
            <a:endParaRPr sz="1400" b="0"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100" b="0" i="0" u="none" strike="noStrike" cap="none" dirty="0">
                <a:solidFill>
                  <a:srgbClr val="006CAF"/>
                </a:solidFill>
                <a:latin typeface="Times New Roman"/>
                <a:ea typeface="Times New Roman"/>
                <a:cs typeface="Times New Roman"/>
                <a:sym typeface="Times New Roman"/>
              </a:rPr>
              <a:t>20%</a:t>
            </a:r>
            <a:endParaRPr dirty="0">
              <a:latin typeface="Times New Roman" panose="02020603050405020304" pitchFamily="18" charset="0"/>
              <a:cs typeface="Times New Roman" panose="02020603050405020304" pitchFamily="18" charset="0"/>
            </a:endParaRPr>
          </a:p>
        </p:txBody>
      </p:sp>
      <p:sp>
        <p:nvSpPr>
          <p:cNvPr id="662" name="Google Shape;662;p27"/>
          <p:cNvSpPr/>
          <p:nvPr/>
        </p:nvSpPr>
        <p:spPr>
          <a:xfrm>
            <a:off x="4763294" y="3317875"/>
            <a:ext cx="1435100" cy="444500"/>
          </a:xfrm>
          <a:prstGeom prst="rect">
            <a:avLst/>
          </a:prstGeom>
          <a:solidFill>
            <a:schemeClr val="lt1"/>
          </a:solidFill>
          <a:ln w="12700" cap="flat" cmpd="sng">
            <a:solidFill>
              <a:srgbClr val="090C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dirty="0">
                <a:solidFill>
                  <a:srgbClr val="006CAF"/>
                </a:solidFill>
                <a:latin typeface="Times New Roman"/>
                <a:ea typeface="Times New Roman"/>
                <a:cs typeface="Times New Roman"/>
                <a:sym typeface="Times New Roman"/>
              </a:rPr>
              <a:t>Loading videos images and labels</a:t>
            </a:r>
            <a:endParaRPr dirty="0">
              <a:latin typeface="Times New Roman" panose="02020603050405020304" pitchFamily="18" charset="0"/>
              <a:cs typeface="Times New Roman" panose="02020603050405020304" pitchFamily="18" charset="0"/>
            </a:endParaRPr>
          </a:p>
        </p:txBody>
      </p:sp>
      <p:sp>
        <p:nvSpPr>
          <p:cNvPr id="663" name="Google Shape;663;p27"/>
          <p:cNvSpPr/>
          <p:nvPr/>
        </p:nvSpPr>
        <p:spPr>
          <a:xfrm>
            <a:off x="4763294" y="4021138"/>
            <a:ext cx="1435100" cy="250825"/>
          </a:xfrm>
          <a:prstGeom prst="rect">
            <a:avLst/>
          </a:prstGeom>
          <a:solidFill>
            <a:schemeClr val="lt1"/>
          </a:solidFill>
          <a:ln w="12700" cap="flat" cmpd="sng">
            <a:solidFill>
              <a:srgbClr val="090C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dirty="0">
                <a:solidFill>
                  <a:srgbClr val="006CAF"/>
                </a:solidFill>
                <a:latin typeface="Times New Roman"/>
                <a:ea typeface="Times New Roman"/>
                <a:cs typeface="Times New Roman"/>
                <a:sym typeface="Times New Roman"/>
              </a:rPr>
              <a:t>Efficient Net B0</a:t>
            </a:r>
            <a:endParaRPr dirty="0">
              <a:latin typeface="Times New Roman" panose="02020603050405020304" pitchFamily="18" charset="0"/>
              <a:cs typeface="Times New Roman" panose="02020603050405020304" pitchFamily="18" charset="0"/>
            </a:endParaRPr>
          </a:p>
        </p:txBody>
      </p:sp>
      <p:sp>
        <p:nvSpPr>
          <p:cNvPr id="664" name="Google Shape;664;p27"/>
          <p:cNvSpPr/>
          <p:nvPr/>
        </p:nvSpPr>
        <p:spPr>
          <a:xfrm>
            <a:off x="4763294" y="4641850"/>
            <a:ext cx="1435100" cy="366713"/>
          </a:xfrm>
          <a:prstGeom prst="rect">
            <a:avLst/>
          </a:prstGeom>
          <a:solidFill>
            <a:schemeClr val="lt1"/>
          </a:solidFill>
          <a:ln w="12700" cap="flat" cmpd="sng">
            <a:solidFill>
              <a:srgbClr val="090C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dirty="0">
                <a:solidFill>
                  <a:srgbClr val="006CAF"/>
                </a:solidFill>
                <a:latin typeface="Times New Roman"/>
                <a:ea typeface="Times New Roman"/>
                <a:cs typeface="Times New Roman"/>
                <a:sym typeface="Times New Roman"/>
              </a:rPr>
              <a:t>Export the trained model</a:t>
            </a:r>
            <a:endParaRPr dirty="0">
              <a:latin typeface="Times New Roman" panose="02020603050405020304" pitchFamily="18" charset="0"/>
              <a:cs typeface="Times New Roman" panose="02020603050405020304" pitchFamily="18" charset="0"/>
            </a:endParaRPr>
          </a:p>
        </p:txBody>
      </p:sp>
      <p:cxnSp>
        <p:nvCxnSpPr>
          <p:cNvPr id="665" name="Google Shape;665;p27"/>
          <p:cNvCxnSpPr>
            <a:stCxn id="658" idx="3"/>
            <a:endCxn id="657" idx="0"/>
          </p:cNvCxnSpPr>
          <p:nvPr/>
        </p:nvCxnSpPr>
        <p:spPr>
          <a:xfrm>
            <a:off x="5294313" y="663575"/>
            <a:ext cx="900" cy="136500"/>
          </a:xfrm>
          <a:prstGeom prst="straightConnector1">
            <a:avLst/>
          </a:prstGeom>
          <a:noFill/>
          <a:ln w="12700" cap="flat" cmpd="sng">
            <a:solidFill>
              <a:srgbClr val="243036"/>
            </a:solidFill>
            <a:prstDash val="solid"/>
            <a:round/>
            <a:headEnd type="none" w="sm" len="sm"/>
            <a:tailEnd type="triangle" w="med" len="med"/>
          </a:ln>
        </p:spPr>
      </p:cxnSp>
      <p:cxnSp>
        <p:nvCxnSpPr>
          <p:cNvPr id="666" name="Google Shape;666;p27"/>
          <p:cNvCxnSpPr>
            <a:stCxn id="657" idx="2"/>
            <a:endCxn id="659" idx="1"/>
          </p:cNvCxnSpPr>
          <p:nvPr/>
        </p:nvCxnSpPr>
        <p:spPr>
          <a:xfrm>
            <a:off x="5295106" y="1216025"/>
            <a:ext cx="5700" cy="182700"/>
          </a:xfrm>
          <a:prstGeom prst="straightConnector1">
            <a:avLst/>
          </a:prstGeom>
          <a:noFill/>
          <a:ln w="12700" cap="flat" cmpd="sng">
            <a:solidFill>
              <a:srgbClr val="243036"/>
            </a:solidFill>
            <a:prstDash val="solid"/>
            <a:round/>
            <a:headEnd type="none" w="sm" len="sm"/>
            <a:tailEnd type="triangle" w="med" len="med"/>
          </a:ln>
        </p:spPr>
      </p:cxnSp>
      <p:cxnSp>
        <p:nvCxnSpPr>
          <p:cNvPr id="667" name="Google Shape;667;p27"/>
          <p:cNvCxnSpPr>
            <a:stCxn id="659" idx="2"/>
            <a:endCxn id="660" idx="1"/>
          </p:cNvCxnSpPr>
          <p:nvPr/>
        </p:nvCxnSpPr>
        <p:spPr>
          <a:xfrm flipH="1">
            <a:off x="3821144" y="1694656"/>
            <a:ext cx="542100" cy="305700"/>
          </a:xfrm>
          <a:prstGeom prst="bentConnector2">
            <a:avLst/>
          </a:prstGeom>
          <a:noFill/>
          <a:ln w="12700" cap="flat" cmpd="sng">
            <a:solidFill>
              <a:srgbClr val="243036"/>
            </a:solidFill>
            <a:prstDash val="solid"/>
            <a:round/>
            <a:headEnd type="none" w="sm" len="sm"/>
            <a:tailEnd type="triangle" w="med" len="med"/>
          </a:ln>
        </p:spPr>
      </p:cxnSp>
      <p:cxnSp>
        <p:nvCxnSpPr>
          <p:cNvPr id="668" name="Google Shape;668;p27"/>
          <p:cNvCxnSpPr>
            <a:stCxn id="659" idx="4"/>
          </p:cNvCxnSpPr>
          <p:nvPr/>
        </p:nvCxnSpPr>
        <p:spPr>
          <a:xfrm>
            <a:off x="6238081" y="1694656"/>
            <a:ext cx="473100" cy="304800"/>
          </a:xfrm>
          <a:prstGeom prst="bentConnector3">
            <a:avLst>
              <a:gd name="adj1" fmla="val 99796"/>
            </a:avLst>
          </a:prstGeom>
          <a:noFill/>
          <a:ln w="12700" cap="flat" cmpd="sng">
            <a:solidFill>
              <a:srgbClr val="243036"/>
            </a:solidFill>
            <a:prstDash val="solid"/>
            <a:round/>
            <a:headEnd type="none" w="sm" len="sm"/>
            <a:tailEnd type="triangle" w="med" len="med"/>
          </a:ln>
        </p:spPr>
      </p:cxnSp>
      <p:cxnSp>
        <p:nvCxnSpPr>
          <p:cNvPr id="669" name="Google Shape;669;p27"/>
          <p:cNvCxnSpPr>
            <a:stCxn id="660" idx="3"/>
            <a:endCxn id="662" idx="0"/>
          </p:cNvCxnSpPr>
          <p:nvPr/>
        </p:nvCxnSpPr>
        <p:spPr>
          <a:xfrm rot="-5400000" flipH="1">
            <a:off x="4330963" y="2168263"/>
            <a:ext cx="639900" cy="1659600"/>
          </a:xfrm>
          <a:prstGeom prst="bentConnector3">
            <a:avLst>
              <a:gd name="adj1" fmla="val 49989"/>
            </a:avLst>
          </a:prstGeom>
          <a:noFill/>
          <a:ln w="12700" cap="flat" cmpd="sng">
            <a:solidFill>
              <a:srgbClr val="243036"/>
            </a:solidFill>
            <a:prstDash val="solid"/>
            <a:round/>
            <a:headEnd type="none" w="sm" len="sm"/>
            <a:tailEnd type="triangle" w="med" len="med"/>
          </a:ln>
        </p:spPr>
      </p:cxnSp>
      <p:cxnSp>
        <p:nvCxnSpPr>
          <p:cNvPr id="670" name="Google Shape;670;p27"/>
          <p:cNvCxnSpPr>
            <a:stCxn id="661" idx="3"/>
            <a:endCxn id="662" idx="0"/>
          </p:cNvCxnSpPr>
          <p:nvPr/>
        </p:nvCxnSpPr>
        <p:spPr>
          <a:xfrm rot="5400000">
            <a:off x="5805063" y="2342850"/>
            <a:ext cx="651000" cy="1299300"/>
          </a:xfrm>
          <a:prstGeom prst="bentConnector3">
            <a:avLst>
              <a:gd name="adj1" fmla="val 49990"/>
            </a:avLst>
          </a:prstGeom>
          <a:noFill/>
          <a:ln w="12700" cap="flat" cmpd="sng">
            <a:solidFill>
              <a:srgbClr val="243036"/>
            </a:solidFill>
            <a:prstDash val="solid"/>
            <a:round/>
            <a:headEnd type="none" w="sm" len="sm"/>
            <a:tailEnd type="triangle" w="med" len="med"/>
          </a:ln>
        </p:spPr>
      </p:cxnSp>
      <p:cxnSp>
        <p:nvCxnSpPr>
          <p:cNvPr id="671" name="Google Shape;671;p27"/>
          <p:cNvCxnSpPr>
            <a:stCxn id="662" idx="2"/>
            <a:endCxn id="663" idx="0"/>
          </p:cNvCxnSpPr>
          <p:nvPr/>
        </p:nvCxnSpPr>
        <p:spPr>
          <a:xfrm>
            <a:off x="5480844" y="3762375"/>
            <a:ext cx="0" cy="258900"/>
          </a:xfrm>
          <a:prstGeom prst="straightConnector1">
            <a:avLst/>
          </a:prstGeom>
          <a:noFill/>
          <a:ln w="12700" cap="flat" cmpd="sng">
            <a:solidFill>
              <a:srgbClr val="243036"/>
            </a:solidFill>
            <a:prstDash val="solid"/>
            <a:round/>
            <a:headEnd type="none" w="sm" len="sm"/>
            <a:tailEnd type="triangle" w="med" len="med"/>
          </a:ln>
        </p:spPr>
      </p:cxnSp>
      <p:cxnSp>
        <p:nvCxnSpPr>
          <p:cNvPr id="672" name="Google Shape;672;p27"/>
          <p:cNvCxnSpPr>
            <a:stCxn id="663" idx="2"/>
          </p:cNvCxnSpPr>
          <p:nvPr/>
        </p:nvCxnSpPr>
        <p:spPr>
          <a:xfrm>
            <a:off x="5480844" y="4271963"/>
            <a:ext cx="0" cy="369900"/>
          </a:xfrm>
          <a:prstGeom prst="straightConnector1">
            <a:avLst/>
          </a:prstGeom>
          <a:noFill/>
          <a:ln w="12700" cap="flat" cmpd="sng">
            <a:solidFill>
              <a:srgbClr val="243036"/>
            </a:solidFill>
            <a:prstDash val="solid"/>
            <a:round/>
            <a:headEnd type="none" w="sm" len="sm"/>
            <a:tailEnd type="triangle" w="med" len="med"/>
          </a:ln>
        </p:spPr>
      </p:cxnSp>
      <p:sp>
        <p:nvSpPr>
          <p:cNvPr id="673" name="Google Shape;673;p27"/>
          <p:cNvSpPr txBox="1"/>
          <p:nvPr/>
        </p:nvSpPr>
        <p:spPr>
          <a:xfrm>
            <a:off x="0" y="1136978"/>
            <a:ext cx="163057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dirty="0">
                <a:solidFill>
                  <a:srgbClr val="000000"/>
                </a:solidFill>
                <a:latin typeface="Times New Roman"/>
                <a:ea typeface="Times New Roman"/>
                <a:cs typeface="Times New Roman"/>
                <a:sym typeface="Times New Roman"/>
              </a:rPr>
              <a:t>Training </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29"/>
          <p:cNvSpPr txBox="1">
            <a:spLocks noGrp="1"/>
          </p:cNvSpPr>
          <p:nvPr>
            <p:ph type="title"/>
          </p:nvPr>
        </p:nvSpPr>
        <p:spPr>
          <a:xfrm>
            <a:off x="2442957" y="2136877"/>
            <a:ext cx="5275500" cy="152696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Mạng</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Nơ-ron</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tích</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chập</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(Convolutional Neural Networks -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ConvNets</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thường</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được</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phát</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triển</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với</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ngân</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sách</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tài</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nguyên</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cố</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định</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và</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sau</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đó</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được</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thu</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phóng</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để</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có</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độ</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chính</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xác</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tốt</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hơn</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nếu</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có</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nhiều</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tài</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nguyên</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hơn</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a:t>
            </a:r>
            <a:br>
              <a:rPr lang="en-US" sz="1600" dirty="0">
                <a:solidFill>
                  <a:schemeClr val="dk1"/>
                </a:solidFill>
                <a:latin typeface="Times New Roman" panose="02020603050405020304" pitchFamily="18" charset="0"/>
                <a:ea typeface="Arial"/>
                <a:cs typeface="Times New Roman" panose="02020603050405020304" pitchFamily="18" charset="0"/>
                <a:sym typeface="Arial"/>
              </a:rPr>
            </a:br>
            <a:br>
              <a:rPr lang="en-US" sz="1600" dirty="0">
                <a:solidFill>
                  <a:schemeClr val="dk1"/>
                </a:solidFill>
                <a:latin typeface="Times New Roman" panose="02020603050405020304" pitchFamily="18" charset="0"/>
                <a:ea typeface="Arial"/>
                <a:cs typeface="Times New Roman" panose="02020603050405020304" pitchFamily="18" charset="0"/>
                <a:sym typeface="Arial"/>
              </a:rPr>
            </a:b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a:ea typeface="Times New Roman"/>
                <a:cs typeface="Times New Roman"/>
                <a:sym typeface="Times New Roman"/>
              </a:rPr>
              <a:t>Bởi</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vậy</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nên</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nhóm</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tác</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giả</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Mingxing</a:t>
            </a:r>
            <a:r>
              <a:rPr lang="en-US" sz="1600" dirty="0">
                <a:solidFill>
                  <a:schemeClr val="dk1"/>
                </a:solidFill>
                <a:latin typeface="Times New Roman"/>
                <a:ea typeface="Times New Roman"/>
                <a:cs typeface="Times New Roman"/>
                <a:sym typeface="Times New Roman"/>
              </a:rPr>
              <a:t> Tan </a:t>
            </a:r>
            <a:r>
              <a:rPr lang="en-US" sz="1600" dirty="0" err="1">
                <a:solidFill>
                  <a:schemeClr val="dk1"/>
                </a:solidFill>
                <a:latin typeface="Times New Roman"/>
                <a:ea typeface="Times New Roman"/>
                <a:cs typeface="Times New Roman"/>
                <a:sym typeface="Times New Roman"/>
              </a:rPr>
              <a:t>và</a:t>
            </a:r>
            <a:r>
              <a:rPr lang="en-US" sz="1600" dirty="0">
                <a:solidFill>
                  <a:schemeClr val="dk1"/>
                </a:solidFill>
                <a:latin typeface="Times New Roman"/>
                <a:ea typeface="Times New Roman"/>
                <a:cs typeface="Times New Roman"/>
                <a:sym typeface="Times New Roman"/>
              </a:rPr>
              <a:t> Quoc V. Le </a:t>
            </a:r>
            <a:r>
              <a:rPr lang="en-US" sz="1600" dirty="0" err="1">
                <a:solidFill>
                  <a:schemeClr val="dk1"/>
                </a:solidFill>
                <a:latin typeface="Times New Roman"/>
                <a:ea typeface="Times New Roman"/>
                <a:cs typeface="Times New Roman"/>
                <a:sym typeface="Times New Roman"/>
              </a:rPr>
              <a:t>đã</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nghiên</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cứu</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một</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cách</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có</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hệ</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thống</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và</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nhận</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thấy</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rằng</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việc</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cân</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bằng</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một</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cách</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có</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hệ</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thống</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độ</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sâu</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chiều</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rộng</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và</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độ</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phân</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giải</a:t>
            </a:r>
            <a:r>
              <a:rPr lang="en-US" sz="1600" dirty="0">
                <a:solidFill>
                  <a:schemeClr val="dk1"/>
                </a:solidFill>
                <a:latin typeface="Times New Roman"/>
                <a:ea typeface="Times New Roman"/>
                <a:cs typeface="Times New Roman"/>
                <a:sym typeface="Times New Roman"/>
              </a:rPr>
              <a:t> </a:t>
            </a:r>
            <a:r>
              <a:rPr lang="en-US" sz="1600" dirty="0" err="1">
                <a:solidFill>
                  <a:schemeClr val="dk1"/>
                </a:solidFill>
                <a:latin typeface="Times New Roman"/>
                <a:ea typeface="Times New Roman"/>
                <a:cs typeface="Times New Roman"/>
                <a:sym typeface="Times New Roman"/>
              </a:rPr>
              <a:t>mạng</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có</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thể</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mang</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đến</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hiệu</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suất</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tốt</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 </a:t>
            </a:r>
            <a:r>
              <a:rPr lang="en-US" sz="1600" dirty="0" err="1">
                <a:solidFill>
                  <a:schemeClr val="dk1"/>
                </a:solidFill>
                <a:latin typeface="Times New Roman" panose="02020603050405020304" pitchFamily="18" charset="0"/>
                <a:ea typeface="Arial"/>
                <a:cs typeface="Times New Roman" panose="02020603050405020304" pitchFamily="18" charset="0"/>
                <a:sym typeface="Arial"/>
              </a:rPr>
              <a:t>hơn</a:t>
            </a:r>
            <a:r>
              <a:rPr lang="en-US" sz="1600" dirty="0">
                <a:solidFill>
                  <a:schemeClr val="dk1"/>
                </a:solidFill>
                <a:latin typeface="Times New Roman" panose="02020603050405020304" pitchFamily="18" charset="0"/>
                <a:ea typeface="Arial"/>
                <a:cs typeface="Times New Roman" panose="02020603050405020304" pitchFamily="18" charset="0"/>
                <a:sym typeface="Arial"/>
              </a:rPr>
              <a:t>.</a:t>
            </a:r>
            <a:br>
              <a:rPr lang="en-US" sz="1600" dirty="0">
                <a:solidFill>
                  <a:schemeClr val="dk1"/>
                </a:solidFill>
                <a:latin typeface="Times New Roman" panose="02020603050405020304" pitchFamily="18" charset="0"/>
                <a:ea typeface="Arial"/>
                <a:cs typeface="Times New Roman" panose="02020603050405020304" pitchFamily="18" charset="0"/>
                <a:sym typeface="Arial"/>
              </a:rPr>
            </a:br>
            <a:br>
              <a:rPr lang="en-US" sz="1600" dirty="0">
                <a:solidFill>
                  <a:schemeClr val="dk1"/>
                </a:solidFill>
                <a:latin typeface="Times New Roman" panose="02020603050405020304" pitchFamily="18" charset="0"/>
                <a:ea typeface="Arial"/>
                <a:cs typeface="Times New Roman" panose="02020603050405020304" pitchFamily="18" charset="0"/>
                <a:sym typeface="Arial"/>
              </a:rPr>
            </a:br>
            <a:endParaRPr sz="1600" dirty="0">
              <a:solidFill>
                <a:schemeClr val="dk1"/>
              </a:solidFill>
              <a:latin typeface="Times New Roman"/>
              <a:ea typeface="Times New Roman"/>
              <a:cs typeface="Times New Roman"/>
              <a:sym typeface="Times New Roman"/>
            </a:endParaRPr>
          </a:p>
        </p:txBody>
      </p:sp>
      <p:sp>
        <p:nvSpPr>
          <p:cNvPr id="699" name="Google Shape;699;p29"/>
          <p:cNvSpPr txBox="1"/>
          <p:nvPr/>
        </p:nvSpPr>
        <p:spPr>
          <a:xfrm>
            <a:off x="0" y="1136978"/>
            <a:ext cx="150714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err="1">
                <a:solidFill>
                  <a:srgbClr val="1B1B1B"/>
                </a:solidFill>
                <a:latin typeface="Times New Roman"/>
                <a:ea typeface="Times New Roman"/>
                <a:cs typeface="Times New Roman"/>
                <a:sym typeface="Times New Roman"/>
              </a:rPr>
              <a:t>EfficientNet</a:t>
            </a:r>
            <a:endParaRPr sz="2000" b="1" i="0" u="none" strike="noStrike" cap="none" dirty="0">
              <a:solidFill>
                <a:srgbClr val="1B1B1B"/>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5" name="Google Shape;705;p30"/>
          <p:cNvPicPr preferRelativeResize="0"/>
          <p:nvPr/>
        </p:nvPicPr>
        <p:blipFill rotWithShape="1">
          <a:blip r:embed="rId3">
            <a:alphaModFix/>
          </a:blip>
          <a:srcRect/>
          <a:stretch/>
        </p:blipFill>
        <p:spPr>
          <a:xfrm>
            <a:off x="638176" y="514350"/>
            <a:ext cx="7687022" cy="356473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1" name="Google Shape;711;p31"/>
          <p:cNvSpPr txBox="1"/>
          <p:nvPr/>
        </p:nvSpPr>
        <p:spPr>
          <a:xfrm>
            <a:off x="-64294" y="1229600"/>
            <a:ext cx="181171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Times New Roman"/>
                <a:ea typeface="Times New Roman"/>
                <a:cs typeface="Times New Roman"/>
                <a:sym typeface="Times New Roman"/>
              </a:rPr>
              <a:t>Resolution Scaling</a:t>
            </a:r>
            <a:endParaRPr sz="1600" b="1" i="0" u="none" strike="noStrike" cap="none">
              <a:solidFill>
                <a:srgbClr val="000000"/>
              </a:solidFill>
              <a:latin typeface="Times New Roman"/>
              <a:ea typeface="Times New Roman"/>
              <a:cs typeface="Times New Roman"/>
              <a:sym typeface="Times New Roman"/>
            </a:endParaRPr>
          </a:p>
        </p:txBody>
      </p:sp>
      <p:sp>
        <p:nvSpPr>
          <p:cNvPr id="712" name="Google Shape;712;p31"/>
          <p:cNvSpPr txBox="1"/>
          <p:nvPr/>
        </p:nvSpPr>
        <p:spPr>
          <a:xfrm>
            <a:off x="2800350" y="875656"/>
            <a:ext cx="5029199"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Times New Roman"/>
                <a:ea typeface="Times New Roman"/>
                <a:cs typeface="Times New Roman"/>
                <a:sym typeface="Times New Roman"/>
              </a:rPr>
              <a:t>- Theo </a:t>
            </a:r>
            <a:r>
              <a:rPr lang="en-US" sz="1400" b="0" i="0" u="none" strike="noStrike" cap="none" dirty="0" err="1">
                <a:solidFill>
                  <a:srgbClr val="000000"/>
                </a:solidFill>
                <a:latin typeface="Times New Roman"/>
                <a:ea typeface="Times New Roman"/>
                <a:cs typeface="Times New Roman"/>
                <a:sym typeface="Times New Roman"/>
              </a:rPr>
              <a:t>một</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cách</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trực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quan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chúng</a:t>
            </a:r>
            <a:r>
              <a:rPr lang="en-US" sz="1400" b="0" i="0" u="none" strike="noStrike" cap="none" dirty="0">
                <a:solidFill>
                  <a:srgbClr val="000000"/>
                </a:solidFill>
                <a:latin typeface="Times New Roman"/>
                <a:ea typeface="Times New Roman"/>
                <a:cs typeface="Times New Roman"/>
                <a:sym typeface="Times New Roman"/>
              </a:rPr>
              <a:t> ta </a:t>
            </a:r>
            <a:r>
              <a:rPr lang="en-US" sz="1400" b="0" i="0" u="none" strike="noStrike" cap="none" dirty="0" err="1">
                <a:solidFill>
                  <a:srgbClr val="000000"/>
                </a:solidFill>
                <a:latin typeface="Times New Roman"/>
                <a:ea typeface="Times New Roman"/>
                <a:cs typeface="Times New Roman"/>
                <a:sym typeface="Times New Roman"/>
              </a:rPr>
              <a:t>có</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thể</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nói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rằng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trong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một</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hình</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ảnh</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có</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độ</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phân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giải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cao</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các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đặc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trưng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sẽ</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có</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độ</a:t>
            </a:r>
            <a:r>
              <a:rPr lang="en-US" sz="1400" b="0" i="0" u="none" strike="noStrike" cap="none" dirty="0">
                <a:solidFill>
                  <a:srgbClr val="000000"/>
                </a:solidFill>
                <a:latin typeface="Times New Roman"/>
                <a:ea typeface="Times New Roman"/>
                <a:cs typeface="Times New Roman"/>
                <a:sym typeface="Times New Roman"/>
              </a:rPr>
              <a:t> chi </a:t>
            </a:r>
            <a:r>
              <a:rPr lang="en-US" sz="1400" b="0" i="0" u="none" strike="noStrike" cap="none" dirty="0" err="1">
                <a:solidFill>
                  <a:srgbClr val="000000"/>
                </a:solidFill>
                <a:latin typeface="Times New Roman"/>
                <a:ea typeface="Times New Roman"/>
                <a:cs typeface="Times New Roman"/>
                <a:sym typeface="Times New Roman"/>
              </a:rPr>
              <a:t>tiết</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cao</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hơn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và</a:t>
            </a:r>
            <a:r>
              <a:rPr lang="en-US" sz="1400" b="0" i="0" u="none" strike="noStrike" cap="none" dirty="0">
                <a:solidFill>
                  <a:srgbClr val="000000"/>
                </a:solidFill>
                <a:latin typeface="Times New Roman"/>
                <a:ea typeface="Times New Roman"/>
                <a:cs typeface="Times New Roman"/>
                <a:sym typeface="Times New Roman"/>
              </a:rPr>
              <a:t> do </a:t>
            </a:r>
            <a:r>
              <a:rPr lang="en-US" sz="1400" b="0" i="0" u="none" strike="noStrike" cap="none" dirty="0" err="1">
                <a:solidFill>
                  <a:srgbClr val="000000"/>
                </a:solidFill>
                <a:latin typeface="Times New Roman"/>
                <a:ea typeface="Times New Roman"/>
                <a:cs typeface="Times New Roman"/>
                <a:sym typeface="Times New Roman"/>
              </a:rPr>
              <a:t>đó</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hình</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ảnh</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có</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độ</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phân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giải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cao</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sẽ</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hoạt</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động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tốt</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hơn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Độ</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phân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giải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đầu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vào</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cao</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hơn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cung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cấp</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hình</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ảnh</a:t>
            </a:r>
            <a:r>
              <a:rPr lang="en-US" sz="1400" b="0" i="0" u="none" strike="noStrike" cap="none" dirty="0">
                <a:solidFill>
                  <a:srgbClr val="000000"/>
                </a:solidFill>
                <a:latin typeface="Times New Roman"/>
                <a:ea typeface="Times New Roman"/>
                <a:cs typeface="Times New Roman"/>
                <a:sym typeface="Times New Roman"/>
              </a:rPr>
              <a:t> chi </a:t>
            </a:r>
            <a:r>
              <a:rPr lang="en-US" sz="1400" b="0" i="0" u="none" strike="noStrike" cap="none" dirty="0" err="1">
                <a:solidFill>
                  <a:srgbClr val="000000"/>
                </a:solidFill>
                <a:latin typeface="Times New Roman"/>
                <a:ea typeface="Times New Roman"/>
                <a:cs typeface="Times New Roman"/>
                <a:sym typeface="Times New Roman"/>
              </a:rPr>
              <a:t>tiết</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hơn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và</a:t>
            </a:r>
            <a:r>
              <a:rPr lang="en-US" sz="1400" b="0" i="0" u="none" strike="noStrike" cap="none" dirty="0">
                <a:solidFill>
                  <a:srgbClr val="000000"/>
                </a:solidFill>
                <a:latin typeface="Times New Roman"/>
                <a:ea typeface="Times New Roman"/>
                <a:cs typeface="Times New Roman"/>
                <a:sym typeface="Times New Roman"/>
              </a:rPr>
              <a:t> do </a:t>
            </a:r>
            <a:r>
              <a:rPr lang="en-US" sz="1400" b="0" i="0" u="none" strike="noStrike" cap="none" dirty="0" err="1">
                <a:solidFill>
                  <a:srgbClr val="000000"/>
                </a:solidFill>
                <a:latin typeface="Times New Roman"/>
                <a:ea typeface="Times New Roman"/>
                <a:cs typeface="Times New Roman"/>
                <a:sym typeface="Times New Roman"/>
              </a:rPr>
              <a:t>đó</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nâng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cao</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khả</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năng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suy</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luận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của</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mô</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hình</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về</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các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đối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tượng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nhỏ</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hơn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và</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trích</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xuất</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các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mẫu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mịn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hơn</a:t>
            </a:r>
            <a:r>
              <a:rPr lang="en-US" sz="1400" b="0" i="0" u="none" strike="noStrike" cap="none" dirty="0">
                <a:solidFill>
                  <a:srgbClr val="000000"/>
                </a:solidFill>
                <a:latin typeface="Times New Roman"/>
                <a:ea typeface="Times New Roman"/>
                <a:cs typeface="Times New Roman"/>
                <a:sym typeface="Times New Roman"/>
              </a:rPr>
              <a:t> </a:t>
            </a:r>
            <a:endParaRPr dirty="0">
              <a:latin typeface="Times New Roman" panose="02020603050405020304" pitchFamily="18" charset="0"/>
              <a:cs typeface="Times New Roman" panose="02020603050405020304" pitchFamily="18" charset="0"/>
            </a:endParaRPr>
          </a:p>
        </p:txBody>
      </p:sp>
      <p:pic>
        <p:nvPicPr>
          <p:cNvPr id="713" name="Google Shape;713;p31" descr="Research: Understanding the screen resolution | Bushra's Media St. Magazine  Blog"/>
          <p:cNvPicPr preferRelativeResize="0"/>
          <p:nvPr/>
        </p:nvPicPr>
        <p:blipFill rotWithShape="1">
          <a:blip r:embed="rId3">
            <a:alphaModFix/>
          </a:blip>
          <a:srcRect/>
          <a:stretch/>
        </p:blipFill>
        <p:spPr>
          <a:xfrm>
            <a:off x="3198019" y="2571750"/>
            <a:ext cx="4122630" cy="18145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6"/>
          <p:cNvSpPr txBox="1"/>
          <p:nvPr/>
        </p:nvSpPr>
        <p:spPr>
          <a:xfrm>
            <a:off x="1064758" y="122124"/>
            <a:ext cx="531908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err="1">
                <a:solidFill>
                  <a:srgbClr val="000000"/>
                </a:solidFill>
                <a:latin typeface="Times New Roman"/>
                <a:ea typeface="Times New Roman"/>
                <a:cs typeface="Times New Roman"/>
                <a:sym typeface="Times New Roman"/>
              </a:rPr>
              <a:t>Sự</a:t>
            </a:r>
            <a:r>
              <a:rPr lang="en-US" sz="2400" b="1" i="0" u="none" strike="noStrike" cap="none" dirty="0">
                <a:solidFill>
                  <a:srgbClr val="000000"/>
                </a:solidFill>
                <a:latin typeface="Times New Roman"/>
                <a:ea typeface="Times New Roman"/>
                <a:cs typeface="Times New Roman"/>
                <a:sym typeface="Times New Roman"/>
              </a:rPr>
              <a:t> </a:t>
            </a:r>
            <a:r>
              <a:rPr lang="en-US" sz="2400" b="1" i="0" u="none" strike="noStrike" cap="none" dirty="0" err="1">
                <a:solidFill>
                  <a:srgbClr val="000000"/>
                </a:solidFill>
                <a:latin typeface="Times New Roman"/>
                <a:ea typeface="Times New Roman"/>
                <a:cs typeface="Times New Roman"/>
                <a:sym typeface="Times New Roman"/>
              </a:rPr>
              <a:t>phát</a:t>
            </a:r>
            <a:r>
              <a:rPr lang="en-US" sz="2400" b="1" i="0" u="none" strike="noStrike" cap="none" dirty="0">
                <a:solidFill>
                  <a:srgbClr val="000000"/>
                </a:solidFill>
                <a:latin typeface="Times New Roman"/>
                <a:ea typeface="Times New Roman"/>
                <a:cs typeface="Times New Roman"/>
                <a:sym typeface="Times New Roman"/>
              </a:rPr>
              <a:t> </a:t>
            </a:r>
            <a:r>
              <a:rPr lang="en-US" sz="2400" b="1" i="0" u="none" strike="noStrike" cap="none" dirty="0" err="1">
                <a:solidFill>
                  <a:srgbClr val="000000"/>
                </a:solidFill>
                <a:latin typeface="Times New Roman"/>
                <a:ea typeface="Times New Roman"/>
                <a:cs typeface="Times New Roman"/>
                <a:sym typeface="Times New Roman"/>
              </a:rPr>
              <a:t>triển</a:t>
            </a:r>
            <a:r>
              <a:rPr lang="en-US" sz="2400" b="1" i="0" u="none" strike="noStrike" cap="none" dirty="0">
                <a:solidFill>
                  <a:srgbClr val="000000"/>
                </a:solidFill>
                <a:latin typeface="Times New Roman"/>
                <a:ea typeface="Times New Roman"/>
                <a:cs typeface="Times New Roman"/>
                <a:sym typeface="Times New Roman"/>
              </a:rPr>
              <a:t> </a:t>
            </a:r>
            <a:r>
              <a:rPr lang="en-US" sz="2400" b="1" i="0" u="none" strike="noStrike" cap="none" dirty="0" err="1">
                <a:solidFill>
                  <a:srgbClr val="000000"/>
                </a:solidFill>
                <a:latin typeface="Times New Roman"/>
                <a:ea typeface="Times New Roman"/>
                <a:cs typeface="Times New Roman"/>
                <a:sym typeface="Times New Roman"/>
              </a:rPr>
              <a:t>của</a:t>
            </a:r>
            <a:r>
              <a:rPr lang="en-US" sz="2400" b="1" i="0" u="none" strike="noStrike" cap="none" dirty="0">
                <a:solidFill>
                  <a:srgbClr val="000000"/>
                </a:solidFill>
                <a:latin typeface="Times New Roman"/>
                <a:ea typeface="Times New Roman"/>
                <a:cs typeface="Times New Roman"/>
                <a:sym typeface="Times New Roman"/>
              </a:rPr>
              <a:t> </a:t>
            </a:r>
            <a:r>
              <a:rPr lang="en-US" sz="2400" b="1" i="0" u="none" strike="noStrike" cap="none" dirty="0" err="1">
                <a:solidFill>
                  <a:srgbClr val="000000"/>
                </a:solidFill>
                <a:latin typeface="Times New Roman"/>
                <a:ea typeface="Times New Roman"/>
                <a:cs typeface="Times New Roman"/>
                <a:sym typeface="Times New Roman"/>
              </a:rPr>
              <a:t>các</a:t>
            </a:r>
            <a:r>
              <a:rPr lang="en-US" sz="2400" b="1" i="0" u="none" strike="noStrike" cap="none" dirty="0">
                <a:solidFill>
                  <a:srgbClr val="000000"/>
                </a:solidFill>
                <a:latin typeface="Times New Roman"/>
                <a:ea typeface="Times New Roman"/>
                <a:cs typeface="Times New Roman"/>
                <a:sym typeface="Times New Roman"/>
              </a:rPr>
              <a:t> </a:t>
            </a:r>
            <a:r>
              <a:rPr lang="en-US" sz="2400" b="1" i="0" u="none" strike="noStrike" cap="none" dirty="0" err="1">
                <a:solidFill>
                  <a:srgbClr val="000000"/>
                </a:solidFill>
                <a:latin typeface="Times New Roman"/>
                <a:ea typeface="Times New Roman"/>
                <a:cs typeface="Times New Roman"/>
                <a:sym typeface="Times New Roman"/>
              </a:rPr>
              <a:t>bài</a:t>
            </a:r>
            <a:r>
              <a:rPr lang="en-US" sz="2400" b="1" i="0" u="none" strike="noStrike" cap="none" dirty="0">
                <a:solidFill>
                  <a:srgbClr val="000000"/>
                </a:solidFill>
                <a:latin typeface="Times New Roman"/>
                <a:ea typeface="Times New Roman"/>
                <a:cs typeface="Times New Roman"/>
                <a:sym typeface="Times New Roman"/>
              </a:rPr>
              <a:t> </a:t>
            </a:r>
            <a:r>
              <a:rPr lang="en-US" sz="2400" b="1" i="0" u="none" strike="noStrike" cap="none" dirty="0" err="1">
                <a:solidFill>
                  <a:srgbClr val="000000"/>
                </a:solidFill>
                <a:latin typeface="Times New Roman"/>
                <a:ea typeface="Times New Roman"/>
                <a:cs typeface="Times New Roman"/>
                <a:sym typeface="Times New Roman"/>
              </a:rPr>
              <a:t>báo</a:t>
            </a:r>
            <a:r>
              <a:rPr lang="en-US" sz="2400" b="1" i="0" u="none" strike="noStrike" cap="none" dirty="0">
                <a:solidFill>
                  <a:srgbClr val="000000"/>
                </a:solidFill>
                <a:latin typeface="Times New Roman"/>
                <a:ea typeface="Times New Roman"/>
                <a:cs typeface="Times New Roman"/>
                <a:sym typeface="Times New Roman"/>
              </a:rPr>
              <a:t> Deepfake</a:t>
            </a:r>
            <a:endParaRPr dirty="0">
              <a:latin typeface="Times New Roman" panose="02020603050405020304" pitchFamily="18" charset="0"/>
              <a:cs typeface="Times New Roman" panose="02020603050405020304" pitchFamily="18" charset="0"/>
            </a:endParaRPr>
          </a:p>
        </p:txBody>
      </p:sp>
      <p:sp>
        <p:nvSpPr>
          <p:cNvPr id="263" name="Google Shape;263;p6"/>
          <p:cNvSpPr txBox="1"/>
          <p:nvPr/>
        </p:nvSpPr>
        <p:spPr>
          <a:xfrm>
            <a:off x="1316691" y="4382293"/>
            <a:ext cx="645881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err="1">
                <a:solidFill>
                  <a:srgbClr val="000000"/>
                </a:solidFill>
                <a:latin typeface="Times New Roman"/>
                <a:ea typeface="Times New Roman"/>
                <a:cs typeface="Times New Roman"/>
                <a:sym typeface="Times New Roman"/>
              </a:rPr>
              <a:t>Biểu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đồ</a:t>
            </a:r>
            <a:r>
              <a:rPr lang="en-US" sz="1400" b="0" i="0" u="none" strike="noStrike" cap="none" dirty="0">
                <a:solidFill>
                  <a:srgbClr val="000000"/>
                </a:solidFill>
                <a:latin typeface="Times New Roman"/>
                <a:ea typeface="Times New Roman"/>
                <a:cs typeface="Times New Roman"/>
                <a:sym typeface="Times New Roman"/>
              </a:rPr>
              <a:t> 1: </a:t>
            </a:r>
            <a:r>
              <a:rPr lang="en-US" sz="1400" b="0" i="0" u="none" strike="noStrike" cap="none" dirty="0" err="1">
                <a:solidFill>
                  <a:srgbClr val="000000"/>
                </a:solidFill>
                <a:latin typeface="Times New Roman"/>
                <a:ea typeface="Times New Roman"/>
                <a:cs typeface="Times New Roman"/>
                <a:sym typeface="Times New Roman"/>
              </a:rPr>
              <a:t>Sự</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phát</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triển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của</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các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bài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báo</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liên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quan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đến</a:t>
            </a:r>
            <a:r>
              <a:rPr lang="en-US" sz="1400" b="0" i="0" u="none" strike="noStrike" cap="none" dirty="0">
                <a:solidFill>
                  <a:srgbClr val="000000"/>
                </a:solidFill>
                <a:latin typeface="Times New Roman"/>
                <a:ea typeface="Times New Roman"/>
                <a:cs typeface="Times New Roman"/>
                <a:sym typeface="Times New Roman"/>
              </a:rPr>
              <a:t> Deepfake </a:t>
            </a:r>
            <a:r>
              <a:rPr lang="en-US" sz="1400" b="0" i="0" u="none" strike="noStrike" cap="none" dirty="0" err="1">
                <a:solidFill>
                  <a:srgbClr val="000000"/>
                </a:solidFill>
                <a:latin typeface="Times New Roman"/>
                <a:ea typeface="Times New Roman"/>
                <a:cs typeface="Times New Roman"/>
                <a:sym typeface="Times New Roman"/>
              </a:rPr>
              <a:t>từ</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năm</a:t>
            </a:r>
            <a:r>
              <a:rPr lang="en-US" sz="1400" b="0" i="0" u="none" strike="noStrike" cap="none" dirty="0">
                <a:solidFill>
                  <a:srgbClr val="000000"/>
                </a:solidFill>
                <a:latin typeface="Times New Roman"/>
                <a:ea typeface="Times New Roman"/>
                <a:cs typeface="Times New Roman"/>
                <a:sym typeface="Times New Roman"/>
              </a:rPr>
              <a:t> 2015 </a:t>
            </a:r>
            <a:r>
              <a:rPr lang="en-US" sz="1400" b="0" i="0" u="none" strike="noStrike" cap="none" dirty="0" err="1">
                <a:solidFill>
                  <a:srgbClr val="000000"/>
                </a:solidFill>
                <a:latin typeface="Times New Roman"/>
                <a:ea typeface="Times New Roman"/>
                <a:cs typeface="Times New Roman"/>
                <a:sym typeface="Times New Roman"/>
              </a:rPr>
              <a:t>đến</a:t>
            </a:r>
            <a:r>
              <a:rPr lang="en-US" sz="1400" b="0" i="0" u="none" strike="noStrike" cap="none" dirty="0">
                <a:solidFill>
                  <a:srgbClr val="000000"/>
                </a:solidFill>
                <a:latin typeface="Times New Roman"/>
                <a:ea typeface="Times New Roman"/>
                <a:cs typeface="Times New Roman"/>
                <a:sym typeface="Times New Roman"/>
              </a:rPr>
              <a:t> 2020</a:t>
            </a:r>
            <a:endParaRPr dirty="0">
              <a:latin typeface="Times New Roman" panose="02020603050405020304" pitchFamily="18" charset="0"/>
              <a:cs typeface="Times New Roman" panose="02020603050405020304" pitchFamily="18" charset="0"/>
            </a:endParaRPr>
          </a:p>
        </p:txBody>
      </p:sp>
      <p:pic>
        <p:nvPicPr>
          <p:cNvPr id="264" name="Google Shape;264;p6"/>
          <p:cNvPicPr preferRelativeResize="0"/>
          <p:nvPr/>
        </p:nvPicPr>
        <p:blipFill rotWithShape="1">
          <a:blip r:embed="rId3">
            <a:alphaModFix/>
          </a:blip>
          <a:srcRect/>
          <a:stretch/>
        </p:blipFill>
        <p:spPr>
          <a:xfrm>
            <a:off x="1531003" y="623765"/>
            <a:ext cx="6231088" cy="3718552"/>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9" name="Google Shape;719;p32"/>
          <p:cNvSpPr txBox="1"/>
          <p:nvPr/>
        </p:nvSpPr>
        <p:spPr>
          <a:xfrm>
            <a:off x="-64294" y="1229600"/>
            <a:ext cx="143500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rgbClr val="000000"/>
                </a:solidFill>
                <a:latin typeface="Times New Roman"/>
                <a:ea typeface="Times New Roman"/>
                <a:cs typeface="Times New Roman"/>
                <a:sym typeface="Times New Roman"/>
              </a:rPr>
              <a:t>Width Scaling</a:t>
            </a:r>
            <a:endParaRPr dirty="0">
              <a:latin typeface="Times New Roman" panose="02020603050405020304" pitchFamily="18" charset="0"/>
              <a:cs typeface="Times New Roman" panose="02020603050405020304" pitchFamily="18" charset="0"/>
            </a:endParaRPr>
          </a:p>
        </p:txBody>
      </p:sp>
      <p:sp>
        <p:nvSpPr>
          <p:cNvPr id="720" name="Google Shape;720;p32"/>
          <p:cNvSpPr txBox="1"/>
          <p:nvPr/>
        </p:nvSpPr>
        <p:spPr>
          <a:xfrm>
            <a:off x="2671762" y="1640037"/>
            <a:ext cx="5293519"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Việc thu phóng theo chiều rộng của mạng (theo như trong hình minh họa ta có thể hiểu là thêm dữ liệu đầu vào) cho phép các lớp tìm hiểu các tính năng chi tiết hơn. Tuy nhiên, cũng như trường hợp tăng chiều sâu, tăng chiều rộng ngăn cản mạng học các tính năng phức tạp, dẫn đến giảm độ chính xác.</a:t>
            </a:r>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6" name="Google Shape;726;p33"/>
          <p:cNvSpPr txBox="1"/>
          <p:nvPr/>
        </p:nvSpPr>
        <p:spPr>
          <a:xfrm>
            <a:off x="-64294" y="1229600"/>
            <a:ext cx="143500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rgbClr val="000000"/>
                </a:solidFill>
                <a:latin typeface="Times New Roman"/>
                <a:ea typeface="Times New Roman"/>
                <a:cs typeface="Times New Roman"/>
                <a:sym typeface="Times New Roman"/>
              </a:rPr>
              <a:t>Depth Scaling</a:t>
            </a:r>
            <a:endParaRPr dirty="0">
              <a:latin typeface="Times New Roman" panose="02020603050405020304" pitchFamily="18" charset="0"/>
              <a:cs typeface="Times New Roman" panose="02020603050405020304" pitchFamily="18" charset="0"/>
            </a:endParaRPr>
          </a:p>
        </p:txBody>
      </p:sp>
      <p:sp>
        <p:nvSpPr>
          <p:cNvPr id="727" name="Google Shape;727;p33"/>
          <p:cNvSpPr txBox="1"/>
          <p:nvPr/>
        </p:nvSpPr>
        <p:spPr>
          <a:xfrm>
            <a:off x="2636043" y="868640"/>
            <a:ext cx="5722145" cy="3539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err="1">
                <a:solidFill>
                  <a:srgbClr val="000000"/>
                </a:solidFill>
                <a:latin typeface="Times New Roman"/>
                <a:ea typeface="Times New Roman"/>
                <a:cs typeface="Times New Roman"/>
                <a:sym typeface="Times New Roman"/>
              </a:rPr>
              <a:t>Tuy</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nhiên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việc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lạm</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dụng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phóng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theo</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chiều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sâu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có</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thể</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không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cải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thiện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hiệu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quả</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của</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mô</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hình</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thậm</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chí</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có</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thể</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làm</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mô</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hình</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kém</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hiệu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quả</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hơn</a:t>
            </a:r>
            <a:r>
              <a:rPr lang="en-US" sz="1400" b="0" i="0" u="none" strike="noStrike" cap="none" dirty="0">
                <a:solidFill>
                  <a:srgbClr val="000000"/>
                </a:solidFill>
                <a:latin typeface="Times New Roman"/>
                <a:ea typeface="Times New Roman"/>
                <a:cs typeface="Times New Roman"/>
                <a:sym typeface="Times New Roman"/>
              </a:rPr>
              <a:t> so </a:t>
            </a:r>
            <a:r>
              <a:rPr lang="en-US" sz="1400" b="0" i="0" u="none" strike="noStrike" cap="none" dirty="0" err="1">
                <a:solidFill>
                  <a:srgbClr val="000000"/>
                </a:solidFill>
                <a:latin typeface="Times New Roman"/>
                <a:ea typeface="Times New Roman"/>
                <a:cs typeface="Times New Roman"/>
                <a:sym typeface="Times New Roman"/>
              </a:rPr>
              <a:t>với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mô</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hình</a:t>
            </a:r>
            <a:r>
              <a:rPr lang="en-US" sz="1400" b="0" i="0" u="none" strike="noStrike" cap="none" dirty="0">
                <a:solidFill>
                  <a:srgbClr val="000000"/>
                </a:solidFill>
                <a:latin typeface="Times New Roman"/>
                <a:ea typeface="Times New Roman"/>
                <a:cs typeface="Times New Roman"/>
                <a:sym typeface="Times New Roman"/>
              </a:rPr>
              <a:t> ban </a:t>
            </a:r>
            <a:r>
              <a:rPr lang="en-US" sz="1400" b="0" i="0" u="none" strike="noStrike" cap="none" dirty="0" err="1">
                <a:solidFill>
                  <a:srgbClr val="000000"/>
                </a:solidFill>
                <a:latin typeface="Times New Roman"/>
                <a:ea typeface="Times New Roman"/>
                <a:cs typeface="Times New Roman"/>
                <a:sym typeface="Times New Roman"/>
              </a:rPr>
              <a:t>đầu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Đúng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là</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có</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một</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số</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lý</a:t>
            </a:r>
            <a:r>
              <a:rPr lang="en-US" sz="1400" b="0" i="0" u="none" strike="noStrike" cap="none" dirty="0">
                <a:solidFill>
                  <a:srgbClr val="000000"/>
                </a:solidFill>
                <a:latin typeface="Times New Roman"/>
                <a:ea typeface="Times New Roman"/>
                <a:cs typeface="Times New Roman"/>
                <a:sym typeface="Times New Roman"/>
              </a:rPr>
              <a:t> do </a:t>
            </a:r>
            <a:r>
              <a:rPr lang="en-US" sz="1400" b="0" i="0" u="none" strike="noStrike" cap="none" dirty="0" err="1">
                <a:solidFill>
                  <a:srgbClr val="000000"/>
                </a:solidFill>
                <a:latin typeface="Times New Roman"/>
                <a:ea typeface="Times New Roman"/>
                <a:cs typeface="Times New Roman"/>
                <a:sym typeface="Times New Roman"/>
              </a:rPr>
              <a:t>mà</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việc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thêm</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nhiều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lớp</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ẩn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hơn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sẽ</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cung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cấp</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mức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độ</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chính</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xác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hơn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cho</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mô</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hình</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Tuy</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nhiên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điều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này</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chỉ</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đúng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với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các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tập</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dữ</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liệu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lớn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hơn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vì</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càng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nhiều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lớp</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với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hệ</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số</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bước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ngắn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hơn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sẽ</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trích</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xuất</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nhiều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tính</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năng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hơn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cho</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dữ</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liệu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đầu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vào</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của</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bạn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Việc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sử</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dụng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một</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mô</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hình</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quá</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phức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tạp</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với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lượng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dữ</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liệu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không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tương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xứng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như</a:t>
            </a:r>
            <a:r>
              <a:rPr lang="en-US" sz="1400" b="0" i="0" u="none" strike="noStrike" cap="none" dirty="0">
                <a:solidFill>
                  <a:srgbClr val="000000"/>
                </a:solidFill>
                <a:latin typeface="Times New Roman"/>
                <a:ea typeface="Times New Roman"/>
                <a:cs typeface="Times New Roman"/>
                <a:sym typeface="Times New Roman"/>
              </a:rPr>
              <a:t> ta </a:t>
            </a:r>
            <a:r>
              <a:rPr lang="en-US" sz="1400" b="0" i="0" u="none" strike="noStrike" cap="none" dirty="0" err="1">
                <a:solidFill>
                  <a:srgbClr val="000000"/>
                </a:solidFill>
                <a:latin typeface="Times New Roman"/>
                <a:ea typeface="Times New Roman"/>
                <a:cs typeface="Times New Roman"/>
                <a:sym typeface="Times New Roman"/>
              </a:rPr>
              <a:t>đã</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biết</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có</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thể</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gây</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ra</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hiện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tượng</a:t>
            </a:r>
            <a:r>
              <a:rPr lang="en-US" sz="1400" b="0" i="0" u="none" strike="noStrike" cap="none" dirty="0">
                <a:solidFill>
                  <a:srgbClr val="000000"/>
                </a:solidFill>
                <a:latin typeface="Times New Roman"/>
                <a:ea typeface="Times New Roman"/>
                <a:cs typeface="Times New Roman"/>
                <a:sym typeface="Times New Roman"/>
              </a:rPr>
              <a:t> Overfitting. </a:t>
            </a:r>
            <a:r>
              <a:rPr lang="en-US" sz="1400" b="0" i="0" u="none" strike="noStrike" cap="none" dirty="0" err="1">
                <a:solidFill>
                  <a:srgbClr val="000000"/>
                </a:solidFill>
                <a:latin typeface="Times New Roman"/>
                <a:ea typeface="Times New Roman"/>
                <a:cs typeface="Times New Roman"/>
                <a:sym typeface="Times New Roman"/>
              </a:rPr>
              <a:t>Thêm</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nữa</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các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mạng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sâu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hơn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có</a:t>
            </a:r>
            <a:r>
              <a:rPr lang="en-US" sz="1400" b="0" i="0" u="none" strike="noStrike" cap="none" dirty="0">
                <a:solidFill>
                  <a:srgbClr val="000000"/>
                </a:solidFill>
                <a:latin typeface="Times New Roman"/>
                <a:ea typeface="Times New Roman"/>
                <a:cs typeface="Times New Roman"/>
                <a:sym typeface="Times New Roman"/>
              </a:rPr>
              <a:t> xu </a:t>
            </a:r>
            <a:r>
              <a:rPr lang="en-US" sz="1400" b="0" i="0" u="none" strike="noStrike" cap="none" dirty="0" err="1">
                <a:solidFill>
                  <a:srgbClr val="000000"/>
                </a:solidFill>
                <a:latin typeface="Times New Roman"/>
                <a:ea typeface="Times New Roman"/>
                <a:cs typeface="Times New Roman"/>
                <a:sym typeface="Times New Roman"/>
              </a:rPr>
              <a:t>hướng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bị</a:t>
            </a:r>
            <a:r>
              <a:rPr lang="en-US" sz="1400" b="0" i="0" u="none" strike="noStrike" cap="none" dirty="0">
                <a:solidFill>
                  <a:srgbClr val="000000"/>
                </a:solidFill>
                <a:latin typeface="Times New Roman"/>
                <a:ea typeface="Times New Roman"/>
                <a:cs typeface="Times New Roman"/>
                <a:sym typeface="Times New Roman"/>
              </a:rPr>
              <a:t> </a:t>
            </a:r>
            <a:r>
              <a:rPr lang="en-US" sz="1400" b="1" i="0" u="none" strike="noStrike" cap="none" dirty="0">
                <a:solidFill>
                  <a:srgbClr val="000000"/>
                </a:solidFill>
                <a:latin typeface="Times New Roman"/>
                <a:ea typeface="Times New Roman"/>
                <a:cs typeface="Times New Roman"/>
                <a:sym typeface="Times New Roman"/>
              </a:rPr>
              <a:t>vanishing gradients </a:t>
            </a:r>
            <a:r>
              <a:rPr lang="en-US" sz="1400" b="0" i="0" u="none" strike="noStrike" cap="none" dirty="0" err="1">
                <a:solidFill>
                  <a:srgbClr val="000000"/>
                </a:solidFill>
                <a:latin typeface="Times New Roman"/>
                <a:ea typeface="Times New Roman"/>
                <a:cs typeface="Times New Roman"/>
                <a:sym typeface="Times New Roman"/>
              </a:rPr>
              <a:t>và</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trở</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nên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khó</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đào</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tạo</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Vậy</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nên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không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phải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lúc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nào</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phóng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theo</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chiều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sâu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cũng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là</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sự</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lựa</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chọn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thích</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hợp</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để</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cải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thiện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mô</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hình</a:t>
            </a:r>
            <a:r>
              <a:rPr lang="en-US" sz="1400" b="0" i="0" u="none" strike="noStrike" cap="none" dirty="0">
                <a:solidFill>
                  <a:srgbClr val="000000"/>
                </a:solidFill>
                <a:latin typeface="Times New Roman"/>
                <a:ea typeface="Times New Roman"/>
                <a:cs typeface="Times New Roman"/>
                <a:sym typeface="Times New Roman"/>
              </a:rPr>
              <a:t> CNN.</a:t>
            </a:r>
            <a:endParaRPr sz="14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Times New Roman"/>
                <a:ea typeface="Times New Roman"/>
                <a:cs typeface="Times New Roman"/>
                <a:sym typeface="Times New Roman"/>
              </a:rPr>
              <a:t>- </a:t>
            </a:r>
            <a:r>
              <a:rPr lang="en-US" sz="1400" b="1" i="0" u="none" strike="noStrike" cap="none" dirty="0">
                <a:solidFill>
                  <a:srgbClr val="000000"/>
                </a:solidFill>
                <a:latin typeface="Times New Roman"/>
                <a:ea typeface="Times New Roman"/>
                <a:cs typeface="Times New Roman"/>
                <a:sym typeface="Times New Roman"/>
              </a:rPr>
              <a:t>Vanishing gradients </a:t>
            </a:r>
            <a:r>
              <a:rPr lang="en-US" sz="1400" b="0" i="0" u="none" strike="noStrike" cap="none" dirty="0" err="1">
                <a:solidFill>
                  <a:srgbClr val="000000"/>
                </a:solidFill>
                <a:latin typeface="Times New Roman"/>
                <a:ea typeface="Times New Roman"/>
                <a:cs typeface="Times New Roman"/>
                <a:sym typeface="Times New Roman"/>
              </a:rPr>
              <a:t>là</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vấn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đề</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xảy</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ra</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khi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huấn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luyện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các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mạng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nơ</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ron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nhiều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lớp</a:t>
            </a:r>
            <a:r>
              <a:rPr lang="en-US" sz="1400" b="0" i="0" u="none" strike="noStrike" cap="none" dirty="0">
                <a:solidFill>
                  <a:srgbClr val="000000"/>
                </a:solidFill>
                <a:latin typeface="Times New Roman"/>
                <a:ea typeface="Times New Roman"/>
                <a:cs typeface="Times New Roman"/>
                <a:sym typeface="Times New Roman"/>
              </a:rPr>
              <a:t>. Khi </a:t>
            </a:r>
            <a:r>
              <a:rPr lang="en-US" sz="1400" b="0" i="0" u="none" strike="noStrike" cap="none" dirty="0" err="1">
                <a:solidFill>
                  <a:srgbClr val="000000"/>
                </a:solidFill>
                <a:latin typeface="Times New Roman"/>
                <a:ea typeface="Times New Roman"/>
                <a:cs typeface="Times New Roman"/>
                <a:sym typeface="Times New Roman"/>
              </a:rPr>
              <a:t>huấn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luyện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giá</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trị</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đạo</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hàm</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là</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thông</a:t>
            </a:r>
            <a:r>
              <a:rPr lang="en-US" sz="1400" b="0" i="0" u="none" strike="noStrike" cap="none" dirty="0">
                <a:solidFill>
                  <a:srgbClr val="000000"/>
                </a:solidFill>
                <a:latin typeface="Times New Roman"/>
                <a:ea typeface="Times New Roman"/>
                <a:cs typeface="Times New Roman"/>
                <a:sym typeface="Times New Roman"/>
              </a:rPr>
              <a:t> tin </a:t>
            </a:r>
            <a:r>
              <a:rPr lang="en-US" sz="1400" b="0" i="0" u="none" strike="noStrike" cap="none" dirty="0" err="1">
                <a:solidFill>
                  <a:srgbClr val="000000"/>
                </a:solidFill>
                <a:latin typeface="Times New Roman"/>
                <a:ea typeface="Times New Roman"/>
                <a:cs typeface="Times New Roman"/>
                <a:sym typeface="Times New Roman"/>
              </a:rPr>
              <a:t>phản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hồi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của</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quá</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trình</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lan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truyền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ngược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Các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cập</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nhật</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thực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hiện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bởi</a:t>
            </a:r>
            <a:r>
              <a:rPr lang="en-US" sz="1400" b="0" i="0" u="none" strike="noStrike" cap="none" dirty="0">
                <a:solidFill>
                  <a:srgbClr val="000000"/>
                </a:solidFill>
                <a:latin typeface="Times New Roman"/>
                <a:ea typeface="Times New Roman"/>
                <a:cs typeface="Times New Roman"/>
                <a:sym typeface="Times New Roman"/>
              </a:rPr>
              <a:t> Gradient Descent </a:t>
            </a:r>
            <a:r>
              <a:rPr lang="en-US" sz="1400" b="0" i="0" u="none" strike="noStrike" cap="none" dirty="0" err="1">
                <a:solidFill>
                  <a:srgbClr val="000000"/>
                </a:solidFill>
                <a:latin typeface="Times New Roman"/>
                <a:ea typeface="Times New Roman"/>
                <a:cs typeface="Times New Roman"/>
                <a:sym typeface="Times New Roman"/>
              </a:rPr>
              <a:t>không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làm</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thay</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đổi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nhiều</a:t>
            </a:r>
            <a:r>
              <a:rPr lang="en-US" sz="1400" b="0" i="0" u="none" strike="noStrike" cap="none" dirty="0">
                <a:solidFill>
                  <a:srgbClr val="000000"/>
                </a:solidFill>
                <a:latin typeface="Times New Roman"/>
                <a:ea typeface="Times New Roman"/>
                <a:cs typeface="Times New Roman"/>
                <a:sym typeface="Times New Roman"/>
              </a:rPr>
              <a:t> weights </a:t>
            </a:r>
            <a:r>
              <a:rPr lang="en-US" sz="1400" b="0" i="0" u="none" strike="noStrike" cap="none" dirty="0" err="1">
                <a:solidFill>
                  <a:srgbClr val="000000"/>
                </a:solidFill>
                <a:latin typeface="Times New Roman"/>
                <a:ea typeface="Times New Roman"/>
                <a:cs typeface="Times New Roman"/>
                <a:sym typeface="Times New Roman"/>
              </a:rPr>
              <a:t>của</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các</a:t>
            </a:r>
            <a:r>
              <a:rPr lang="en-US" sz="1400" b="0" i="0" u="none" strike="noStrike" cap="none" dirty="0">
                <a:solidFill>
                  <a:srgbClr val="000000"/>
                </a:solidFill>
                <a:latin typeface="Times New Roman"/>
                <a:ea typeface="Times New Roman"/>
                <a:cs typeface="Times New Roman"/>
                <a:sym typeface="Times New Roman"/>
              </a:rPr>
              <a:t> layer </a:t>
            </a:r>
            <a:r>
              <a:rPr lang="en-US" sz="1400" b="0" i="0" u="none" strike="noStrike" cap="none" dirty="0" err="1">
                <a:solidFill>
                  <a:srgbClr val="000000"/>
                </a:solidFill>
                <a:latin typeface="Times New Roman"/>
                <a:ea typeface="Times New Roman"/>
                <a:cs typeface="Times New Roman"/>
                <a:sym typeface="Times New Roman"/>
              </a:rPr>
              <a:t>đó</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khiến</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chúng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không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thể</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hội</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tụ</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và</a:t>
            </a:r>
            <a:r>
              <a:rPr lang="en-US" sz="1400" b="0" i="0" u="none" strike="noStrike" cap="none" dirty="0">
                <a:solidFill>
                  <a:srgbClr val="000000"/>
                </a:solidFill>
                <a:latin typeface="Times New Roman"/>
                <a:ea typeface="Times New Roman"/>
                <a:cs typeface="Times New Roman"/>
                <a:sym typeface="Times New Roman"/>
              </a:rPr>
              <a:t> DNN </a:t>
            </a:r>
            <a:r>
              <a:rPr lang="en-US" sz="1400" b="0" i="0" u="none" strike="noStrike" cap="none" dirty="0" err="1">
                <a:solidFill>
                  <a:srgbClr val="000000"/>
                </a:solidFill>
                <a:latin typeface="Times New Roman"/>
                <a:ea typeface="Times New Roman"/>
                <a:cs typeface="Times New Roman"/>
                <a:sym typeface="Times New Roman"/>
              </a:rPr>
              <a:t>sẽ</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không</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thu</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được</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kết</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quả</a:t>
            </a:r>
            <a:r>
              <a:rPr lang="en-US" sz="1400" b="0" i="0" u="none" strike="noStrike" cap="none" dirty="0">
                <a:solidFill>
                  <a:srgbClr val="000000"/>
                </a:solidFill>
                <a:latin typeface="Times New Roman"/>
                <a:ea typeface="Times New Roman"/>
                <a:cs typeface="Times New Roman"/>
                <a:sym typeface="Times New Roman"/>
              </a:rPr>
              <a:t> </a:t>
            </a:r>
            <a:r>
              <a:rPr lang="en-US" sz="1400" b="0" i="0" u="none" strike="noStrike" cap="none" dirty="0" err="1">
                <a:solidFill>
                  <a:srgbClr val="000000"/>
                </a:solidFill>
                <a:latin typeface="Times New Roman"/>
                <a:ea typeface="Times New Roman"/>
                <a:cs typeface="Times New Roman"/>
                <a:sym typeface="Times New Roman"/>
              </a:rPr>
              <a:t>tốt</a:t>
            </a:r>
            <a:endParaRPr sz="14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3" name="Google Shape;733;p34"/>
          <p:cNvSpPr/>
          <p:nvPr/>
        </p:nvSpPr>
        <p:spPr>
          <a:xfrm>
            <a:off x="149226" y="1752600"/>
            <a:ext cx="2759075" cy="1920875"/>
          </a:xfrm>
          <a:prstGeom prst="rect">
            <a:avLst/>
          </a:prstGeom>
          <a:solidFill>
            <a:schemeClr val="lt1"/>
          </a:solidFill>
          <a:ln w="25400" cap="flat" cmpd="sng">
            <a:solidFill>
              <a:srgbClr val="00989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5561"/>
                </a:solidFill>
                <a:latin typeface="Times New Roman"/>
                <a:ea typeface="Times New Roman"/>
                <a:cs typeface="Times New Roman"/>
                <a:sym typeface="Times New Roman"/>
              </a:rPr>
              <a:t>Efficient net B0</a:t>
            </a:r>
            <a:endParaRPr sz="1400" b="0" i="0" u="none" strike="noStrike" cap="none">
              <a:solidFill>
                <a:srgbClr val="005561"/>
              </a:solidFill>
              <a:latin typeface="Times New Roman"/>
              <a:ea typeface="Times New Roman"/>
              <a:cs typeface="Times New Roman"/>
              <a:sym typeface="Times New Roman"/>
            </a:endParaRPr>
          </a:p>
        </p:txBody>
      </p:sp>
      <p:sp>
        <p:nvSpPr>
          <p:cNvPr id="734" name="Google Shape;734;p34"/>
          <p:cNvSpPr/>
          <p:nvPr/>
        </p:nvSpPr>
        <p:spPr>
          <a:xfrm>
            <a:off x="3302001" y="1752600"/>
            <a:ext cx="2454275" cy="1920875"/>
          </a:xfrm>
          <a:prstGeom prst="rect">
            <a:avLst/>
          </a:prstGeom>
          <a:solidFill>
            <a:schemeClr val="lt1"/>
          </a:solidFill>
          <a:ln w="25400" cap="flat" cmpd="sng">
            <a:solidFill>
              <a:srgbClr val="00989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5561"/>
                </a:solidFill>
                <a:latin typeface="Times New Roman"/>
                <a:ea typeface="Times New Roman"/>
                <a:cs typeface="Times New Roman"/>
                <a:sym typeface="Times New Roman"/>
              </a:rPr>
              <a:t>Global average pooling</a:t>
            </a:r>
            <a:endParaRPr dirty="0">
              <a:latin typeface="Times New Roman" panose="02020603050405020304" pitchFamily="18" charset="0"/>
              <a:cs typeface="Times New Roman" panose="02020603050405020304" pitchFamily="18" charset="0"/>
            </a:endParaRPr>
          </a:p>
        </p:txBody>
      </p:sp>
      <p:sp>
        <p:nvSpPr>
          <p:cNvPr id="735" name="Google Shape;735;p34"/>
          <p:cNvSpPr/>
          <p:nvPr/>
        </p:nvSpPr>
        <p:spPr>
          <a:xfrm>
            <a:off x="6149976" y="1752600"/>
            <a:ext cx="1763712" cy="1920875"/>
          </a:xfrm>
          <a:prstGeom prst="rect">
            <a:avLst/>
          </a:prstGeom>
          <a:solidFill>
            <a:schemeClr val="lt1"/>
          </a:solidFill>
          <a:ln w="25400" cap="flat" cmpd="sng">
            <a:solidFill>
              <a:srgbClr val="00989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5561"/>
                </a:solidFill>
                <a:latin typeface="Times New Roman"/>
                <a:ea typeface="Times New Roman"/>
                <a:cs typeface="Times New Roman"/>
                <a:sym typeface="Times New Roman"/>
              </a:rPr>
              <a:t>Sigmoid function</a:t>
            </a:r>
            <a:endParaRPr sz="1400" b="0" i="0" u="none" strike="noStrike" cap="none">
              <a:solidFill>
                <a:srgbClr val="005561"/>
              </a:solidFill>
              <a:latin typeface="Times New Roman"/>
              <a:ea typeface="Times New Roman"/>
              <a:cs typeface="Times New Roman"/>
              <a:sym typeface="Times New Roman"/>
            </a:endParaRPr>
          </a:p>
        </p:txBody>
      </p:sp>
      <p:pic>
        <p:nvPicPr>
          <p:cNvPr id="736" name="Google Shape;736;p34" descr="Diagram&#10;&#10;Description automatically generated"/>
          <p:cNvPicPr preferRelativeResize="0"/>
          <p:nvPr/>
        </p:nvPicPr>
        <p:blipFill rotWithShape="1">
          <a:blip r:embed="rId3">
            <a:alphaModFix/>
          </a:blip>
          <a:srcRect/>
          <a:stretch/>
        </p:blipFill>
        <p:spPr>
          <a:xfrm>
            <a:off x="6389688" y="2532063"/>
            <a:ext cx="1277938" cy="849312"/>
          </a:xfrm>
          <a:prstGeom prst="rect">
            <a:avLst/>
          </a:prstGeom>
          <a:noFill/>
          <a:ln>
            <a:noFill/>
          </a:ln>
        </p:spPr>
      </p:pic>
      <p:pic>
        <p:nvPicPr>
          <p:cNvPr id="737" name="Google Shape;737;p34" descr="Table&#10;&#10;Description automatically generated"/>
          <p:cNvPicPr preferRelativeResize="0"/>
          <p:nvPr/>
        </p:nvPicPr>
        <p:blipFill rotWithShape="1">
          <a:blip r:embed="rId4">
            <a:alphaModFix/>
          </a:blip>
          <a:srcRect/>
          <a:stretch/>
        </p:blipFill>
        <p:spPr>
          <a:xfrm>
            <a:off x="198438" y="2333625"/>
            <a:ext cx="2667000" cy="1292225"/>
          </a:xfrm>
          <a:prstGeom prst="rect">
            <a:avLst/>
          </a:prstGeom>
          <a:noFill/>
          <a:ln>
            <a:noFill/>
          </a:ln>
        </p:spPr>
      </p:pic>
      <p:cxnSp>
        <p:nvCxnSpPr>
          <p:cNvPr id="738" name="Google Shape;738;p34"/>
          <p:cNvCxnSpPr/>
          <p:nvPr/>
        </p:nvCxnSpPr>
        <p:spPr>
          <a:xfrm rot="10800000" flipH="1">
            <a:off x="7913688" y="2333625"/>
            <a:ext cx="393700" cy="349250"/>
          </a:xfrm>
          <a:prstGeom prst="straightConnector1">
            <a:avLst/>
          </a:prstGeom>
          <a:noFill/>
          <a:ln w="9525" cap="flat" cmpd="sng">
            <a:solidFill>
              <a:srgbClr val="00D1C5"/>
            </a:solidFill>
            <a:prstDash val="solid"/>
            <a:round/>
            <a:headEnd type="none" w="sm" len="sm"/>
            <a:tailEnd type="triangle" w="med" len="med"/>
          </a:ln>
        </p:spPr>
      </p:cxnSp>
      <p:cxnSp>
        <p:nvCxnSpPr>
          <p:cNvPr id="739" name="Google Shape;739;p34"/>
          <p:cNvCxnSpPr/>
          <p:nvPr/>
        </p:nvCxnSpPr>
        <p:spPr>
          <a:xfrm>
            <a:off x="7929563" y="2682875"/>
            <a:ext cx="377825" cy="296863"/>
          </a:xfrm>
          <a:prstGeom prst="straightConnector1">
            <a:avLst/>
          </a:prstGeom>
          <a:noFill/>
          <a:ln w="9525" cap="flat" cmpd="sng">
            <a:solidFill>
              <a:srgbClr val="00D1C5"/>
            </a:solidFill>
            <a:prstDash val="solid"/>
            <a:round/>
            <a:headEnd type="none" w="sm" len="sm"/>
            <a:tailEnd type="triangle" w="med" len="med"/>
          </a:ln>
        </p:spPr>
      </p:cxnSp>
      <p:sp>
        <p:nvSpPr>
          <p:cNvPr id="740" name="Google Shape;740;p34"/>
          <p:cNvSpPr/>
          <p:nvPr/>
        </p:nvSpPr>
        <p:spPr>
          <a:xfrm>
            <a:off x="8361363" y="2070100"/>
            <a:ext cx="628650" cy="481013"/>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0B050"/>
                </a:solidFill>
                <a:latin typeface="Times New Roman"/>
                <a:ea typeface="Times New Roman"/>
                <a:cs typeface="Times New Roman"/>
                <a:sym typeface="Times New Roman"/>
              </a:rPr>
              <a:t>Real</a:t>
            </a:r>
            <a:r>
              <a:rPr lang="en-US" sz="1000" b="0" i="0" u="none" strike="noStrike" cap="none" dirty="0">
                <a:solidFill>
                  <a:srgbClr val="00B050"/>
                </a:solidFill>
                <a:latin typeface="Times New Roman" panose="02020603050405020304" pitchFamily="18" charset="0"/>
                <a:cs typeface="Times New Roman" panose="02020603050405020304" pitchFamily="18" charset="0"/>
                <a:sym typeface="Arial"/>
              </a:rPr>
              <a:t> </a:t>
            </a:r>
            <a:endParaRPr sz="1000" b="0" i="0" u="none" strike="noStrike" cap="none" dirty="0">
              <a:solidFill>
                <a:srgbClr val="00B050"/>
              </a:solidFill>
              <a:latin typeface="Times New Roman" panose="02020603050405020304" pitchFamily="18" charset="0"/>
              <a:cs typeface="Times New Roman" panose="02020603050405020304" pitchFamily="18" charset="0"/>
              <a:sym typeface="Arial"/>
            </a:endParaRPr>
          </a:p>
        </p:txBody>
      </p:sp>
      <p:sp>
        <p:nvSpPr>
          <p:cNvPr id="741" name="Google Shape;741;p34"/>
          <p:cNvSpPr/>
          <p:nvPr/>
        </p:nvSpPr>
        <p:spPr>
          <a:xfrm>
            <a:off x="8361363" y="2740025"/>
            <a:ext cx="628650" cy="479425"/>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dirty="0">
                <a:solidFill>
                  <a:srgbClr val="FF0000"/>
                </a:solidFill>
                <a:latin typeface="Times New Roman"/>
                <a:ea typeface="Times New Roman"/>
                <a:cs typeface="Times New Roman"/>
                <a:sym typeface="Times New Roman"/>
              </a:rPr>
              <a:t>Fake</a:t>
            </a:r>
            <a:r>
              <a:rPr lang="en-US" sz="900" b="0" i="0" u="none" strike="noStrike" cap="none" dirty="0">
                <a:solidFill>
                  <a:srgbClr val="FF0000"/>
                </a:solidFill>
                <a:latin typeface="Times New Roman" panose="02020603050405020304" pitchFamily="18" charset="0"/>
                <a:cs typeface="Times New Roman" panose="02020603050405020304" pitchFamily="18" charset="0"/>
                <a:sym typeface="Arial"/>
              </a:rPr>
              <a:t> </a:t>
            </a:r>
            <a:endParaRPr sz="900" b="0" i="0" u="none" strike="noStrike" cap="none" dirty="0">
              <a:solidFill>
                <a:srgbClr val="FF0000"/>
              </a:solidFill>
              <a:latin typeface="Times New Roman" panose="02020603050405020304" pitchFamily="18" charset="0"/>
              <a:cs typeface="Times New Roman" panose="02020603050405020304" pitchFamily="18" charset="0"/>
              <a:sym typeface="Arial"/>
            </a:endParaRPr>
          </a:p>
        </p:txBody>
      </p:sp>
      <p:cxnSp>
        <p:nvCxnSpPr>
          <p:cNvPr id="742" name="Google Shape;742;p34"/>
          <p:cNvCxnSpPr>
            <a:stCxn id="733" idx="3"/>
            <a:endCxn id="734" idx="1"/>
          </p:cNvCxnSpPr>
          <p:nvPr/>
        </p:nvCxnSpPr>
        <p:spPr>
          <a:xfrm>
            <a:off x="2908301" y="2713038"/>
            <a:ext cx="393600" cy="0"/>
          </a:xfrm>
          <a:prstGeom prst="straightConnector1">
            <a:avLst/>
          </a:prstGeom>
          <a:noFill/>
          <a:ln w="9525" cap="flat" cmpd="sng">
            <a:solidFill>
              <a:srgbClr val="00D1C5"/>
            </a:solidFill>
            <a:prstDash val="solid"/>
            <a:round/>
            <a:headEnd type="none" w="sm" len="sm"/>
            <a:tailEnd type="triangle" w="med" len="med"/>
          </a:ln>
        </p:spPr>
      </p:cxnSp>
      <p:cxnSp>
        <p:nvCxnSpPr>
          <p:cNvPr id="743" name="Google Shape;743;p34"/>
          <p:cNvCxnSpPr>
            <a:stCxn id="734" idx="3"/>
            <a:endCxn id="735" idx="1"/>
          </p:cNvCxnSpPr>
          <p:nvPr/>
        </p:nvCxnSpPr>
        <p:spPr>
          <a:xfrm>
            <a:off x="5756276" y="2713038"/>
            <a:ext cx="393600" cy="0"/>
          </a:xfrm>
          <a:prstGeom prst="straightConnector1">
            <a:avLst/>
          </a:prstGeom>
          <a:noFill/>
          <a:ln w="9525" cap="flat" cmpd="sng">
            <a:solidFill>
              <a:srgbClr val="00D1C5"/>
            </a:solidFill>
            <a:prstDash val="solid"/>
            <a:round/>
            <a:headEnd type="none" w="sm" len="sm"/>
            <a:tailEnd type="triangle" w="med" len="med"/>
          </a:ln>
        </p:spPr>
      </p:cxnSp>
      <p:pic>
        <p:nvPicPr>
          <p:cNvPr id="744" name="Google Shape;744;p34" descr="Table&#10;&#10;Description automatically generated"/>
          <p:cNvPicPr preferRelativeResize="0"/>
          <p:nvPr/>
        </p:nvPicPr>
        <p:blipFill rotWithShape="1">
          <a:blip r:embed="rId5">
            <a:alphaModFix/>
          </a:blip>
          <a:srcRect/>
          <a:stretch/>
        </p:blipFill>
        <p:spPr>
          <a:xfrm>
            <a:off x="3587751" y="2557463"/>
            <a:ext cx="1839912" cy="844550"/>
          </a:xfrm>
          <a:prstGeom prst="rect">
            <a:avLst/>
          </a:prstGeom>
          <a:noFill/>
          <a:ln>
            <a:noFill/>
          </a:ln>
        </p:spPr>
      </p:pic>
      <p:sp>
        <p:nvSpPr>
          <p:cNvPr id="745" name="Google Shape;745;p34"/>
          <p:cNvSpPr txBox="1"/>
          <p:nvPr/>
        </p:nvSpPr>
        <p:spPr>
          <a:xfrm>
            <a:off x="196851" y="484387"/>
            <a:ext cx="45720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chemeClr val="dk1"/>
                </a:solidFill>
                <a:latin typeface="Times New Roman"/>
                <a:ea typeface="Times New Roman"/>
                <a:cs typeface="Times New Roman"/>
                <a:sym typeface="Times New Roman"/>
              </a:rPr>
              <a:t>Kiến trúc model</a:t>
            </a:r>
            <a:endParaRPr sz="3200" b="1"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23"/>
          <p:cNvSpPr txBox="1">
            <a:spLocks noGrp="1"/>
          </p:cNvSpPr>
          <p:nvPr>
            <p:ph type="ctrTitle"/>
          </p:nvPr>
        </p:nvSpPr>
        <p:spPr>
          <a:xfrm>
            <a:off x="1607343" y="2914469"/>
            <a:ext cx="5929313" cy="1159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dirty="0" err="1">
                <a:latin typeface="Times New Roman"/>
                <a:ea typeface="Times New Roman"/>
                <a:cs typeface="Times New Roman"/>
                <a:sym typeface="Times New Roman"/>
              </a:rPr>
              <a:t>Kết</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luận</a:t>
            </a:r>
            <a:endParaRPr dirty="0">
              <a:latin typeface="Times New Roman"/>
              <a:ea typeface="Times New Roman"/>
              <a:cs typeface="Times New Roman"/>
              <a:sym typeface="Times New Roman"/>
            </a:endParaRPr>
          </a:p>
        </p:txBody>
      </p:sp>
      <p:sp>
        <p:nvSpPr>
          <p:cNvPr id="585" name="Google Shape;585;p23"/>
          <p:cNvSpPr txBox="1"/>
          <p:nvPr/>
        </p:nvSpPr>
        <p:spPr>
          <a:xfrm>
            <a:off x="3050275" y="47550"/>
            <a:ext cx="2975400" cy="1990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1" dirty="0">
                <a:solidFill>
                  <a:srgbClr val="00ACC3"/>
                </a:solidFill>
                <a:latin typeface="Times New Roman" panose="02020603050405020304" pitchFamily="18" charset="0"/>
                <a:ea typeface="Varela Round"/>
                <a:cs typeface="Times New Roman" panose="02020603050405020304" pitchFamily="18" charset="0"/>
                <a:sym typeface="Varela Round"/>
              </a:rPr>
              <a:t>5</a:t>
            </a:r>
            <a:endParaRPr sz="9600" b="1" i="0" u="none" strike="noStrike" cap="none" dirty="0">
              <a:solidFill>
                <a:srgbClr val="00ACC3"/>
              </a:solidFill>
              <a:latin typeface="Times New Roman" panose="02020603050405020304" pitchFamily="18" charset="0"/>
              <a:ea typeface="Varela Round"/>
              <a:cs typeface="Times New Roman" panose="02020603050405020304" pitchFamily="18" charset="0"/>
              <a:sym typeface="Varela Round"/>
            </a:endParaRPr>
          </a:p>
        </p:txBody>
      </p:sp>
    </p:spTree>
    <p:extLst>
      <p:ext uri="{BB962C8B-B14F-4D97-AF65-F5344CB8AC3E}">
        <p14:creationId xmlns:p14="http://schemas.microsoft.com/office/powerpoint/2010/main" val="15746011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p28"/>
          <p:cNvSpPr txBox="1"/>
          <p:nvPr/>
        </p:nvSpPr>
        <p:spPr>
          <a:xfrm>
            <a:off x="0" y="971878"/>
            <a:ext cx="1390124"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dirty="0">
                <a:solidFill>
                  <a:srgbClr val="000000"/>
                </a:solidFill>
                <a:latin typeface="Times New Roman"/>
                <a:ea typeface="Times New Roman"/>
                <a:cs typeface="Times New Roman"/>
                <a:sym typeface="Times New Roman"/>
              </a:rPr>
              <a:t> DFR + SVM </a:t>
            </a:r>
            <a:endParaRPr dirty="0">
              <a:latin typeface="Times New Roman" panose="02020603050405020304" pitchFamily="18" charset="0"/>
              <a:cs typeface="Times New Roman" panose="02020603050405020304" pitchFamily="18" charset="0"/>
            </a:endParaRPr>
          </a:p>
        </p:txBody>
      </p:sp>
      <p:sp>
        <p:nvSpPr>
          <p:cNvPr id="2" name="Google Shape;584;p23">
            <a:extLst>
              <a:ext uri="{FF2B5EF4-FFF2-40B4-BE49-F238E27FC236}">
                <a16:creationId xmlns:a16="http://schemas.microsoft.com/office/drawing/2014/main" id="{E380AD25-1BF0-6A5F-B975-CB6E288770A6}"/>
              </a:ext>
            </a:extLst>
          </p:cNvPr>
          <p:cNvSpPr txBox="1">
            <a:spLocks/>
          </p:cNvSpPr>
          <p:nvPr/>
        </p:nvSpPr>
        <p:spPr>
          <a:xfrm>
            <a:off x="2343943" y="-187922"/>
            <a:ext cx="5929313"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1pPr>
            <a:lvl2pPr marR="0" lvl="1"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2pPr>
            <a:lvl3pPr marR="0" lvl="2"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3pPr>
            <a:lvl4pPr marR="0" lvl="3"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4pPr>
            <a:lvl5pPr marR="0" lvl="4"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5pPr>
            <a:lvl6pPr marR="0" lvl="5"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6pPr>
            <a:lvl7pPr marR="0" lvl="6"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7pPr>
            <a:lvl8pPr marR="0" lvl="7"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8pPr>
            <a:lvl9pPr marR="0" lvl="8"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9pPr>
          </a:lstStyle>
          <a:p>
            <a:r>
              <a:rPr lang="en-US" sz="3600" dirty="0">
                <a:latin typeface="Times New Roman"/>
                <a:ea typeface="Times New Roman"/>
                <a:cs typeface="Times New Roman"/>
                <a:sym typeface="Times New Roman"/>
              </a:rPr>
              <a:t>KẾT LUẬN</a:t>
            </a:r>
          </a:p>
        </p:txBody>
      </p:sp>
      <p:sp>
        <p:nvSpPr>
          <p:cNvPr id="6" name="Google Shape;584;p23">
            <a:extLst>
              <a:ext uri="{FF2B5EF4-FFF2-40B4-BE49-F238E27FC236}">
                <a16:creationId xmlns:a16="http://schemas.microsoft.com/office/drawing/2014/main" id="{849C287A-327A-FE72-0D22-A746DB784F53}"/>
              </a:ext>
            </a:extLst>
          </p:cNvPr>
          <p:cNvSpPr txBox="1">
            <a:spLocks/>
          </p:cNvSpPr>
          <p:nvPr/>
        </p:nvSpPr>
        <p:spPr>
          <a:xfrm>
            <a:off x="2164729" y="366845"/>
            <a:ext cx="5929313"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1pPr>
            <a:lvl2pPr marR="0" lvl="1"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2pPr>
            <a:lvl3pPr marR="0" lvl="2"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3pPr>
            <a:lvl4pPr marR="0" lvl="3"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4pPr>
            <a:lvl5pPr marR="0" lvl="4"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5pPr>
            <a:lvl6pPr marR="0" lvl="5"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6pPr>
            <a:lvl7pPr marR="0" lvl="6"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7pPr>
            <a:lvl8pPr marR="0" lvl="7"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8pPr>
            <a:lvl9pPr marR="0" lvl="8"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9pPr>
          </a:lstStyle>
          <a:p>
            <a:r>
              <a:rPr lang="en-US" sz="2400" dirty="0">
                <a:latin typeface="Times New Roman"/>
                <a:ea typeface="Times New Roman"/>
                <a:cs typeface="Times New Roman"/>
                <a:sym typeface="Times New Roman"/>
              </a:rPr>
              <a:t>Accuracy</a:t>
            </a:r>
            <a:r>
              <a:rPr lang="en-US" sz="3600" dirty="0">
                <a:latin typeface="Times New Roman"/>
                <a:ea typeface="Times New Roman"/>
                <a:cs typeface="Times New Roman"/>
                <a:sym typeface="Times New Roman"/>
              </a:rPr>
              <a:t>:</a:t>
            </a:r>
          </a:p>
        </p:txBody>
      </p:sp>
      <p:sp>
        <p:nvSpPr>
          <p:cNvPr id="7" name="Google Shape;584;p23">
            <a:extLst>
              <a:ext uri="{FF2B5EF4-FFF2-40B4-BE49-F238E27FC236}">
                <a16:creationId xmlns:a16="http://schemas.microsoft.com/office/drawing/2014/main" id="{994EF529-A54E-B97E-5A6A-BBE1E4734664}"/>
              </a:ext>
            </a:extLst>
          </p:cNvPr>
          <p:cNvSpPr txBox="1">
            <a:spLocks/>
          </p:cNvSpPr>
          <p:nvPr/>
        </p:nvSpPr>
        <p:spPr>
          <a:xfrm>
            <a:off x="2523157" y="946745"/>
            <a:ext cx="5929313"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1pPr>
            <a:lvl2pPr marR="0" lvl="1"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2pPr>
            <a:lvl3pPr marR="0" lvl="2"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3pPr>
            <a:lvl4pPr marR="0" lvl="3"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4pPr>
            <a:lvl5pPr marR="0" lvl="4"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5pPr>
            <a:lvl6pPr marR="0" lvl="5"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6pPr>
            <a:lvl7pPr marR="0" lvl="6"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7pPr>
            <a:lvl8pPr marR="0" lvl="7"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8pPr>
            <a:lvl9pPr marR="0" lvl="8"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9pPr>
          </a:lstStyle>
          <a:p>
            <a:r>
              <a:rPr lang="en-US" sz="2400" dirty="0">
                <a:latin typeface="Times New Roman"/>
                <a:ea typeface="Times New Roman"/>
                <a:cs typeface="Times New Roman"/>
                <a:sym typeface="Times New Roman"/>
              </a:rPr>
              <a:t>Confusion Matrix</a:t>
            </a:r>
            <a:r>
              <a:rPr lang="en-US" sz="3600" dirty="0">
                <a:latin typeface="Times New Roman"/>
                <a:ea typeface="Times New Roman"/>
                <a:cs typeface="Times New Roman"/>
                <a:sym typeface="Times New Roman"/>
              </a:rPr>
              <a:t>:</a:t>
            </a:r>
          </a:p>
        </p:txBody>
      </p:sp>
      <p:pic>
        <p:nvPicPr>
          <p:cNvPr id="4" name="Hình ảnh 3">
            <a:extLst>
              <a:ext uri="{FF2B5EF4-FFF2-40B4-BE49-F238E27FC236}">
                <a16:creationId xmlns:a16="http://schemas.microsoft.com/office/drawing/2014/main" id="{D36D43C5-708E-C4B4-B23E-C057C1C6288C}"/>
              </a:ext>
            </a:extLst>
          </p:cNvPr>
          <p:cNvPicPr>
            <a:picLocks noChangeAspect="1"/>
          </p:cNvPicPr>
          <p:nvPr/>
        </p:nvPicPr>
        <p:blipFill>
          <a:blip r:embed="rId3"/>
          <a:stretch>
            <a:fillRect/>
          </a:stretch>
        </p:blipFill>
        <p:spPr>
          <a:xfrm>
            <a:off x="3848427" y="889771"/>
            <a:ext cx="2267729" cy="566933"/>
          </a:xfrm>
          <a:prstGeom prst="rect">
            <a:avLst/>
          </a:prstGeom>
        </p:spPr>
      </p:pic>
      <p:pic>
        <p:nvPicPr>
          <p:cNvPr id="2050" name="Picture 2">
            <a:extLst>
              <a:ext uri="{FF2B5EF4-FFF2-40B4-BE49-F238E27FC236}">
                <a16:creationId xmlns:a16="http://schemas.microsoft.com/office/drawing/2014/main" id="{E9AA3B86-139F-69E9-D149-BC0E91C71F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1214" y="1526645"/>
            <a:ext cx="3880470" cy="3520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9126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p28"/>
          <p:cNvSpPr txBox="1"/>
          <p:nvPr/>
        </p:nvSpPr>
        <p:spPr>
          <a:xfrm>
            <a:off x="0" y="971878"/>
            <a:ext cx="139012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dirty="0">
                <a:latin typeface="Times New Roman"/>
                <a:cs typeface="Times New Roman"/>
                <a:sym typeface="Times New Roman"/>
              </a:rPr>
              <a:t>CNN</a:t>
            </a:r>
            <a:endParaRPr dirty="0">
              <a:latin typeface="Times New Roman" panose="02020603050405020304" pitchFamily="18" charset="0"/>
              <a:cs typeface="Times New Roman" panose="02020603050405020304" pitchFamily="18" charset="0"/>
            </a:endParaRPr>
          </a:p>
        </p:txBody>
      </p:sp>
      <p:sp>
        <p:nvSpPr>
          <p:cNvPr id="2" name="Google Shape;584;p23">
            <a:extLst>
              <a:ext uri="{FF2B5EF4-FFF2-40B4-BE49-F238E27FC236}">
                <a16:creationId xmlns:a16="http://schemas.microsoft.com/office/drawing/2014/main" id="{E380AD25-1BF0-6A5F-B975-CB6E288770A6}"/>
              </a:ext>
            </a:extLst>
          </p:cNvPr>
          <p:cNvSpPr txBox="1">
            <a:spLocks/>
          </p:cNvSpPr>
          <p:nvPr/>
        </p:nvSpPr>
        <p:spPr>
          <a:xfrm>
            <a:off x="2343943" y="-187922"/>
            <a:ext cx="5929313"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1pPr>
            <a:lvl2pPr marR="0" lvl="1"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2pPr>
            <a:lvl3pPr marR="0" lvl="2"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3pPr>
            <a:lvl4pPr marR="0" lvl="3"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4pPr>
            <a:lvl5pPr marR="0" lvl="4"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5pPr>
            <a:lvl6pPr marR="0" lvl="5"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6pPr>
            <a:lvl7pPr marR="0" lvl="6"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7pPr>
            <a:lvl8pPr marR="0" lvl="7"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8pPr>
            <a:lvl9pPr marR="0" lvl="8"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9pPr>
          </a:lstStyle>
          <a:p>
            <a:r>
              <a:rPr lang="en-US" sz="3600" dirty="0">
                <a:latin typeface="Times New Roman"/>
                <a:ea typeface="Times New Roman"/>
                <a:cs typeface="Times New Roman"/>
                <a:sym typeface="Times New Roman"/>
              </a:rPr>
              <a:t>KẾT LUẬN</a:t>
            </a:r>
          </a:p>
        </p:txBody>
      </p:sp>
      <p:graphicFrame>
        <p:nvGraphicFramePr>
          <p:cNvPr id="4" name="Table 3">
            <a:extLst>
              <a:ext uri="{FF2B5EF4-FFF2-40B4-BE49-F238E27FC236}">
                <a16:creationId xmlns:a16="http://schemas.microsoft.com/office/drawing/2014/main" id="{7CB82EE0-AFC1-99B1-F800-4E87947482E8}"/>
              </a:ext>
            </a:extLst>
          </p:cNvPr>
          <p:cNvGraphicFramePr>
            <a:graphicFrameLocks noGrp="1"/>
          </p:cNvGraphicFramePr>
          <p:nvPr>
            <p:extLst>
              <p:ext uri="{D42A27DB-BD31-4B8C-83A1-F6EECF244321}">
                <p14:modId xmlns:p14="http://schemas.microsoft.com/office/powerpoint/2010/main" val="2386265599"/>
              </p:ext>
            </p:extLst>
          </p:nvPr>
        </p:nvGraphicFramePr>
        <p:xfrm>
          <a:off x="2239476" y="1925945"/>
          <a:ext cx="6521572" cy="3161225"/>
        </p:xfrm>
        <a:graphic>
          <a:graphicData uri="http://schemas.openxmlformats.org/drawingml/2006/table">
            <a:tbl>
              <a:tblPr firstRow="1" firstCol="1" bandRow="1">
                <a:tableStyleId>{5C22544A-7EE6-4342-B048-85BDC9FD1C3A}</a:tableStyleId>
              </a:tblPr>
              <a:tblGrid>
                <a:gridCol w="2159797">
                  <a:extLst>
                    <a:ext uri="{9D8B030D-6E8A-4147-A177-3AD203B41FA5}">
                      <a16:colId xmlns:a16="http://schemas.microsoft.com/office/drawing/2014/main" val="20000"/>
                    </a:ext>
                  </a:extLst>
                </a:gridCol>
                <a:gridCol w="3104707">
                  <a:extLst>
                    <a:ext uri="{9D8B030D-6E8A-4147-A177-3AD203B41FA5}">
                      <a16:colId xmlns:a16="http://schemas.microsoft.com/office/drawing/2014/main" val="20001"/>
                    </a:ext>
                  </a:extLst>
                </a:gridCol>
                <a:gridCol w="1257068">
                  <a:extLst>
                    <a:ext uri="{9D8B030D-6E8A-4147-A177-3AD203B41FA5}">
                      <a16:colId xmlns:a16="http://schemas.microsoft.com/office/drawing/2014/main" val="20002"/>
                    </a:ext>
                  </a:extLst>
                </a:gridCol>
              </a:tblGrid>
              <a:tr h="718984">
                <a:tc>
                  <a:txBody>
                    <a:bodyPr/>
                    <a:lstStyle/>
                    <a:p>
                      <a:pPr marL="0" marR="0" algn="ctr">
                        <a:spcBef>
                          <a:spcPts val="1200"/>
                        </a:spcBef>
                        <a:spcAft>
                          <a:spcPts val="0"/>
                        </a:spcAft>
                      </a:pPr>
                      <a:r>
                        <a:rPr lang="en-GB" sz="1800" b="1" i="0" u="none" strike="noStrike" cap="none" dirty="0">
                          <a:solidFill>
                            <a:schemeClr val="bg1"/>
                          </a:solidFill>
                          <a:effectLst/>
                          <a:latin typeface="Times New Roman" panose="02020603050405020304" pitchFamily="18" charset="0"/>
                          <a:ea typeface="+mn-ea"/>
                          <a:cs typeface="Times New Roman" panose="02020603050405020304" pitchFamily="18" charset="0"/>
                          <a:sym typeface="Arial"/>
                        </a:rPr>
                        <a:t>Deep learning Model</a:t>
                      </a:r>
                    </a:p>
                  </a:txBody>
                  <a:tcPr marL="43225" marR="43225" marT="0" marB="0" anchor="ctr"/>
                </a:tc>
                <a:tc>
                  <a:txBody>
                    <a:bodyPr/>
                    <a:lstStyle/>
                    <a:p>
                      <a:pPr marL="0" marR="0" algn="ctr" rtl="0">
                        <a:lnSpc>
                          <a:spcPct val="100000"/>
                        </a:lnSpc>
                        <a:spcBef>
                          <a:spcPts val="3600"/>
                        </a:spcBef>
                        <a:spcAft>
                          <a:spcPts val="0"/>
                        </a:spcAft>
                        <a:buClr>
                          <a:srgbClr val="000000"/>
                        </a:buClr>
                        <a:buFont typeface="Arial"/>
                      </a:pPr>
                      <a:r>
                        <a:rPr lang="en-GB" sz="1800" b="1" i="0" u="none" strike="noStrike" cap="none" dirty="0">
                          <a:solidFill>
                            <a:schemeClr val="bg1"/>
                          </a:solidFill>
                          <a:effectLst/>
                          <a:latin typeface="Times New Roman" panose="02020603050405020304" pitchFamily="18" charset="0"/>
                          <a:ea typeface="+mn-ea"/>
                          <a:cs typeface="Times New Roman" panose="02020603050405020304" pitchFamily="18" charset="0"/>
                          <a:sym typeface="Arial"/>
                        </a:rPr>
                        <a:t>Dataset</a:t>
                      </a:r>
                    </a:p>
                  </a:txBody>
                  <a:tcPr marL="43225" marR="43225" marT="0" marB="0" anchor="ctr"/>
                </a:tc>
                <a:tc>
                  <a:txBody>
                    <a:bodyPr/>
                    <a:lstStyle/>
                    <a:p>
                      <a:pPr marL="0" marR="0" algn="ctr" rtl="0">
                        <a:lnSpc>
                          <a:spcPct val="100000"/>
                        </a:lnSpc>
                        <a:spcBef>
                          <a:spcPts val="3600"/>
                        </a:spcBef>
                        <a:spcAft>
                          <a:spcPts val="0"/>
                        </a:spcAft>
                        <a:buClr>
                          <a:srgbClr val="000000"/>
                        </a:buClr>
                        <a:buFont typeface="Arial"/>
                      </a:pPr>
                      <a:r>
                        <a:rPr lang="en-GB" sz="1800" b="1" i="0" u="none" strike="noStrike" cap="none" dirty="0">
                          <a:solidFill>
                            <a:schemeClr val="bg1"/>
                          </a:solidFill>
                          <a:effectLst/>
                          <a:latin typeface="Times New Roman" panose="02020603050405020304" pitchFamily="18" charset="0"/>
                          <a:ea typeface="+mn-ea"/>
                          <a:cs typeface="Times New Roman" panose="02020603050405020304" pitchFamily="18" charset="0"/>
                          <a:sym typeface="Arial"/>
                        </a:rPr>
                        <a:t>Accuracy</a:t>
                      </a:r>
                    </a:p>
                  </a:txBody>
                  <a:tcPr marL="43225" marR="43225" marT="0" marB="0" anchor="ctr"/>
                </a:tc>
                <a:extLst>
                  <a:ext uri="{0D108BD9-81ED-4DB2-BD59-A6C34878D82A}">
                    <a16:rowId xmlns:a16="http://schemas.microsoft.com/office/drawing/2014/main" val="10000"/>
                  </a:ext>
                </a:extLst>
              </a:tr>
              <a:tr h="449365">
                <a:tc>
                  <a:txBody>
                    <a:bodyPr/>
                    <a:lstStyle/>
                    <a:p>
                      <a:pPr marL="0" marR="0" algn="ctr" rtl="0">
                        <a:lnSpc>
                          <a:spcPct val="100000"/>
                        </a:lnSpc>
                        <a:spcBef>
                          <a:spcPts val="1200"/>
                        </a:spcBef>
                        <a:spcAft>
                          <a:spcPts val="0"/>
                        </a:spcAft>
                        <a:buClr>
                          <a:srgbClr val="000000"/>
                        </a:buClr>
                        <a:buFont typeface="Arial"/>
                      </a:pPr>
                      <a:r>
                        <a:rPr lang="en-GB" sz="1800" b="1" i="0" u="none" strike="noStrike" cap="none" dirty="0" err="1">
                          <a:solidFill>
                            <a:schemeClr val="bg1"/>
                          </a:solidFill>
                          <a:effectLst/>
                          <a:latin typeface="Times New Roman" panose="02020603050405020304" pitchFamily="18" charset="0"/>
                          <a:ea typeface="+mn-ea"/>
                          <a:cs typeface="Times New Roman" panose="02020603050405020304" pitchFamily="18" charset="0"/>
                          <a:sym typeface="Arial"/>
                        </a:rPr>
                        <a:t>ResNet</a:t>
                      </a:r>
                      <a:endParaRPr lang="en-GB" sz="1800" b="1" i="0" u="none" strike="noStrike" cap="none" dirty="0">
                        <a:solidFill>
                          <a:schemeClr val="bg1"/>
                        </a:solidFill>
                        <a:effectLst/>
                        <a:latin typeface="Times New Roman" panose="02020603050405020304" pitchFamily="18" charset="0"/>
                        <a:ea typeface="+mn-ea"/>
                        <a:cs typeface="Times New Roman" panose="02020603050405020304" pitchFamily="18" charset="0"/>
                        <a:sym typeface="Arial"/>
                      </a:endParaRPr>
                    </a:p>
                  </a:txBody>
                  <a:tcPr marL="43225" marR="43225" marT="0" marB="0" anchor="ctr"/>
                </a:tc>
                <a:tc>
                  <a:txBody>
                    <a:bodyPr/>
                    <a:lstStyle/>
                    <a:p>
                      <a:pPr marL="0" marR="0" algn="ctr">
                        <a:spcBef>
                          <a:spcPts val="1200"/>
                        </a:spcBef>
                        <a:spcAft>
                          <a:spcPts val="0"/>
                        </a:spcAft>
                      </a:pPr>
                      <a:r>
                        <a:rPr lang="en-GB" sz="1800" dirty="0" err="1">
                          <a:effectLst/>
                          <a:latin typeface="Times New Roman" panose="02020603050405020304" pitchFamily="18" charset="0"/>
                        </a:rPr>
                        <a:t>FaceForensics</a:t>
                      </a:r>
                      <a:r>
                        <a:rPr lang="en-GB" sz="1800" dirty="0">
                          <a:effectLst/>
                          <a:latin typeface="Times New Roman" panose="02020603050405020304" pitchFamily="18" charset="0"/>
                        </a:rPr>
                        <a:t>++</a:t>
                      </a:r>
                      <a:endParaRPr lang="en-GB" sz="1400" dirty="0">
                        <a:effectLst/>
                        <a:latin typeface="Times New Roman" panose="02020603050405020304" pitchFamily="18" charset="0"/>
                        <a:ea typeface="Times New Roman" panose="02020603050405020304" pitchFamily="18" charset="0"/>
                      </a:endParaRPr>
                    </a:p>
                  </a:txBody>
                  <a:tcPr marL="43225" marR="43225" marT="0" marB="0" anchor="ctr"/>
                </a:tc>
                <a:tc>
                  <a:txBody>
                    <a:bodyPr/>
                    <a:lstStyle/>
                    <a:p>
                      <a:pPr marL="0" marR="0" algn="ctr">
                        <a:spcBef>
                          <a:spcPts val="1200"/>
                        </a:spcBef>
                        <a:spcAft>
                          <a:spcPts val="0"/>
                        </a:spcAft>
                      </a:pPr>
                      <a:r>
                        <a:rPr lang="en-GB" sz="1800" dirty="0">
                          <a:effectLst/>
                          <a:latin typeface="Times New Roman" panose="02020603050405020304" pitchFamily="18" charset="0"/>
                        </a:rPr>
                        <a:t>47.3%</a:t>
                      </a:r>
                      <a:endParaRPr lang="en-GB" sz="1400" dirty="0">
                        <a:effectLst/>
                        <a:latin typeface="Times New Roman" panose="02020603050405020304" pitchFamily="18" charset="0"/>
                        <a:ea typeface="Times New Roman" panose="02020603050405020304" pitchFamily="18" charset="0"/>
                      </a:endParaRPr>
                    </a:p>
                  </a:txBody>
                  <a:tcPr marL="43225" marR="43225" marT="0" marB="0" anchor="ctr"/>
                </a:tc>
                <a:extLst>
                  <a:ext uri="{0D108BD9-81ED-4DB2-BD59-A6C34878D82A}">
                    <a16:rowId xmlns:a16="http://schemas.microsoft.com/office/drawing/2014/main" val="10001"/>
                  </a:ext>
                </a:extLst>
              </a:tr>
              <a:tr h="539238">
                <a:tc rowSpan="3">
                  <a:txBody>
                    <a:bodyPr/>
                    <a:lstStyle/>
                    <a:p>
                      <a:pPr marL="0" marR="0" algn="ctr">
                        <a:spcBef>
                          <a:spcPts val="3600"/>
                        </a:spcBef>
                        <a:spcAft>
                          <a:spcPts val="0"/>
                        </a:spcAft>
                      </a:pPr>
                      <a:r>
                        <a:rPr lang="en-GB" sz="1800" b="1" i="0" u="none" strike="noStrike" cap="none" dirty="0">
                          <a:solidFill>
                            <a:schemeClr val="bg1"/>
                          </a:solidFill>
                          <a:effectLst/>
                          <a:latin typeface="Times New Roman" panose="02020603050405020304" pitchFamily="18" charset="0"/>
                          <a:ea typeface="+mn-ea"/>
                          <a:cs typeface="Times New Roman" panose="02020603050405020304" pitchFamily="18" charset="0"/>
                          <a:sym typeface="Arial"/>
                        </a:rPr>
                        <a:t>EfficientNetB0</a:t>
                      </a:r>
                    </a:p>
                  </a:txBody>
                  <a:tcPr marL="43225" marR="43225" marT="0" marB="0" anchor="ctr"/>
                </a:tc>
                <a:tc>
                  <a:txBody>
                    <a:bodyPr/>
                    <a:lstStyle/>
                    <a:p>
                      <a:pPr marL="0" marR="0" lvl="0" indent="0" algn="ctr" defTabSz="914400" rtl="0" eaLnBrk="1" fontAlgn="auto" latinLnBrk="0" hangingPunct="1">
                        <a:lnSpc>
                          <a:spcPct val="100000"/>
                        </a:lnSpc>
                        <a:spcBef>
                          <a:spcPts val="1200"/>
                        </a:spcBef>
                        <a:spcAft>
                          <a:spcPts val="0"/>
                        </a:spcAft>
                        <a:buClr>
                          <a:srgbClr val="000000"/>
                        </a:buClr>
                        <a:buSzTx/>
                        <a:buFont typeface="Arial"/>
                        <a:buNone/>
                        <a:tabLst/>
                        <a:defRPr/>
                      </a:pPr>
                      <a:r>
                        <a:rPr lang="en-GB" sz="1800" dirty="0">
                          <a:effectLst/>
                          <a:latin typeface="Times New Roman" panose="02020603050405020304" pitchFamily="18" charset="0"/>
                          <a:cs typeface="Times New Roman" panose="02020603050405020304" pitchFamily="18" charset="0"/>
                        </a:rPr>
                        <a:t>140k real and fake faces</a:t>
                      </a:r>
                    </a:p>
                  </a:txBody>
                  <a:tcPr marL="43225" marR="43225" marT="0" marB="0" anchor="ctr"/>
                </a:tc>
                <a:tc>
                  <a:txBody>
                    <a:bodyPr/>
                    <a:lstStyle/>
                    <a:p>
                      <a:pPr marL="0" marR="0" algn="ctr">
                        <a:spcBef>
                          <a:spcPts val="1200"/>
                        </a:spcBef>
                        <a:spcAft>
                          <a:spcPts val="0"/>
                        </a:spcAft>
                      </a:pPr>
                      <a:r>
                        <a:rPr lang="en-GB" sz="1800" dirty="0">
                          <a:effectLst/>
                          <a:latin typeface="Times New Roman" panose="02020603050405020304" pitchFamily="18" charset="0"/>
                        </a:rPr>
                        <a:t>92.45%</a:t>
                      </a:r>
                      <a:endParaRPr lang="en-GB" sz="1400" dirty="0">
                        <a:effectLst/>
                        <a:latin typeface="Times New Roman" panose="02020603050405020304" pitchFamily="18" charset="0"/>
                        <a:ea typeface="Times New Roman" panose="02020603050405020304" pitchFamily="18" charset="0"/>
                      </a:endParaRPr>
                    </a:p>
                  </a:txBody>
                  <a:tcPr marL="43225" marR="43225" marT="0" marB="0" anchor="ctr"/>
                </a:tc>
                <a:extLst>
                  <a:ext uri="{0D108BD9-81ED-4DB2-BD59-A6C34878D82A}">
                    <a16:rowId xmlns:a16="http://schemas.microsoft.com/office/drawing/2014/main" val="10002"/>
                  </a:ext>
                </a:extLst>
              </a:tr>
              <a:tr h="539238">
                <a:tc vMerge="1">
                  <a:txBody>
                    <a:bodyPr/>
                    <a:lstStyle/>
                    <a:p>
                      <a:endParaRPr lang="en-GB"/>
                    </a:p>
                  </a:txBody>
                  <a:tcPr/>
                </a:tc>
                <a:tc>
                  <a:txBody>
                    <a:bodyPr/>
                    <a:lstStyle/>
                    <a:p>
                      <a:pPr marL="0" marR="0" algn="ctr">
                        <a:spcBef>
                          <a:spcPts val="1200"/>
                        </a:spcBef>
                        <a:spcAft>
                          <a:spcPts val="0"/>
                        </a:spcAft>
                      </a:pPr>
                      <a:r>
                        <a:rPr lang="en-GB" sz="1800" dirty="0" err="1">
                          <a:effectLst/>
                          <a:latin typeface="Times New Roman" panose="02020603050405020304" pitchFamily="18" charset="0"/>
                          <a:cs typeface="Times New Roman" panose="02020603050405020304" pitchFamily="18" charset="0"/>
                        </a:rPr>
                        <a:t>FaceForensics</a:t>
                      </a:r>
                      <a:r>
                        <a:rPr lang="en-GB" sz="1800" dirty="0">
                          <a:effectLst/>
                          <a:latin typeface="Times New Roman" panose="02020603050405020304" pitchFamily="18" charset="0"/>
                          <a:cs typeface="Times New Roman" panose="02020603050405020304" pitchFamily="18" charset="0"/>
                        </a:rPr>
                        <a:t>++</a:t>
                      </a:r>
                      <a:endParaRPr lang="en-GB"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225" marR="43225" marT="0" marB="0" anchor="ctr"/>
                </a:tc>
                <a:tc>
                  <a:txBody>
                    <a:bodyPr/>
                    <a:lstStyle/>
                    <a:p>
                      <a:pPr marL="0" marR="0" algn="ctr">
                        <a:spcBef>
                          <a:spcPts val="1200"/>
                        </a:spcBef>
                        <a:spcAft>
                          <a:spcPts val="0"/>
                        </a:spcAft>
                      </a:pPr>
                      <a:r>
                        <a:rPr lang="en-GB" sz="1800" dirty="0">
                          <a:effectLst/>
                          <a:latin typeface="Times New Roman" panose="02020603050405020304" pitchFamily="18" charset="0"/>
                        </a:rPr>
                        <a:t>91.32%</a:t>
                      </a:r>
                      <a:endParaRPr lang="en-GB" sz="1400" dirty="0">
                        <a:effectLst/>
                        <a:latin typeface="Times New Roman" panose="02020603050405020304" pitchFamily="18" charset="0"/>
                        <a:ea typeface="Times New Roman" panose="02020603050405020304" pitchFamily="18" charset="0"/>
                      </a:endParaRPr>
                    </a:p>
                  </a:txBody>
                  <a:tcPr marL="43225" marR="43225" marT="0" marB="0" anchor="ctr"/>
                </a:tc>
                <a:extLst>
                  <a:ext uri="{0D108BD9-81ED-4DB2-BD59-A6C34878D82A}">
                    <a16:rowId xmlns:a16="http://schemas.microsoft.com/office/drawing/2014/main" val="10003"/>
                  </a:ext>
                </a:extLst>
              </a:tr>
              <a:tr h="539238">
                <a:tc vMerge="1">
                  <a:txBody>
                    <a:bodyPr/>
                    <a:lstStyle/>
                    <a:p>
                      <a:endParaRPr lang="en-GB"/>
                    </a:p>
                  </a:txBody>
                  <a:tcPr/>
                </a:tc>
                <a:tc>
                  <a:txBody>
                    <a:bodyPr/>
                    <a:lstStyle/>
                    <a:p>
                      <a:pPr marL="0" marR="0" lvl="0" indent="0" algn="ctr" defTabSz="914400" rtl="0" eaLnBrk="1" fontAlgn="auto" latinLnBrk="0" hangingPunct="1">
                        <a:lnSpc>
                          <a:spcPct val="100000"/>
                        </a:lnSpc>
                        <a:spcBef>
                          <a:spcPts val="1200"/>
                        </a:spcBef>
                        <a:spcAft>
                          <a:spcPts val="0"/>
                        </a:spcAft>
                        <a:buClr>
                          <a:srgbClr val="000000"/>
                        </a:buClr>
                        <a:buSzTx/>
                        <a:buFont typeface="Arial"/>
                        <a:buNone/>
                        <a:tabLst/>
                        <a:defRPr/>
                      </a:pPr>
                      <a:r>
                        <a:rPr lang="en-GB" sz="1800" dirty="0">
                          <a:effectLst/>
                          <a:latin typeface="Times New Roman" panose="02020603050405020304" pitchFamily="18" charset="0"/>
                          <a:cs typeface="Times New Roman" panose="02020603050405020304" pitchFamily="18" charset="0"/>
                        </a:rPr>
                        <a:t>Combination of 140k real and fake faces and </a:t>
                      </a:r>
                      <a:r>
                        <a:rPr lang="en-GB" sz="1800" dirty="0" err="1">
                          <a:effectLst/>
                          <a:latin typeface="Times New Roman" panose="02020603050405020304" pitchFamily="18" charset="0"/>
                          <a:cs typeface="Times New Roman" panose="02020603050405020304" pitchFamily="18" charset="0"/>
                        </a:rPr>
                        <a:t>FaceForensics</a:t>
                      </a:r>
                      <a:r>
                        <a:rPr lang="en-GB" sz="1800" dirty="0">
                          <a:effectLst/>
                          <a:latin typeface="Times New Roman" panose="02020603050405020304" pitchFamily="18" charset="0"/>
                          <a:cs typeface="Times New Roman" panose="02020603050405020304" pitchFamily="18" charset="0"/>
                        </a:rPr>
                        <a:t>++</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ctr">
                        <a:spcBef>
                          <a:spcPts val="1200"/>
                        </a:spcBef>
                        <a:spcAft>
                          <a:spcPts val="0"/>
                        </a:spcAft>
                      </a:pPr>
                      <a:endParaRPr lang="en-GB" sz="1400" dirty="0">
                        <a:effectLst/>
                        <a:latin typeface="Times New Roman" panose="02020603050405020304" pitchFamily="18" charset="0"/>
                        <a:ea typeface="Times New Roman" panose="02020603050405020304" pitchFamily="18" charset="0"/>
                      </a:endParaRPr>
                    </a:p>
                  </a:txBody>
                  <a:tcPr marL="43225" marR="43225" marT="0" marB="0" anchor="ctr"/>
                </a:tc>
                <a:tc>
                  <a:txBody>
                    <a:bodyPr/>
                    <a:lstStyle/>
                    <a:p>
                      <a:pPr marL="0" marR="0" algn="ctr">
                        <a:spcBef>
                          <a:spcPts val="1200"/>
                        </a:spcBef>
                        <a:spcAft>
                          <a:spcPts val="0"/>
                        </a:spcAft>
                      </a:pPr>
                      <a:r>
                        <a:rPr lang="en-GB" sz="1800" dirty="0">
                          <a:effectLst/>
                          <a:latin typeface="Times New Roman" panose="02020603050405020304" pitchFamily="18" charset="0"/>
                        </a:rPr>
                        <a:t>96.77%</a:t>
                      </a:r>
                      <a:endParaRPr lang="en-GB" sz="1400" dirty="0">
                        <a:effectLst/>
                        <a:latin typeface="Times New Roman" panose="02020603050405020304" pitchFamily="18" charset="0"/>
                        <a:ea typeface="Times New Roman" panose="02020603050405020304" pitchFamily="18" charset="0"/>
                      </a:endParaRPr>
                    </a:p>
                  </a:txBody>
                  <a:tcPr marL="43225" marR="43225"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055501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23"/>
          <p:cNvSpPr txBox="1">
            <a:spLocks noGrp="1"/>
          </p:cNvSpPr>
          <p:nvPr>
            <p:ph type="ctrTitle"/>
          </p:nvPr>
        </p:nvSpPr>
        <p:spPr>
          <a:xfrm>
            <a:off x="1607343" y="2914469"/>
            <a:ext cx="5929313" cy="1159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dirty="0" err="1">
                <a:latin typeface="Times New Roman"/>
                <a:ea typeface="Times New Roman"/>
                <a:cs typeface="Times New Roman"/>
                <a:sym typeface="Times New Roman"/>
              </a:rPr>
              <a:t>Hướng</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Phát</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Triển</a:t>
            </a:r>
            <a:endParaRPr dirty="0">
              <a:latin typeface="Times New Roman"/>
              <a:ea typeface="Times New Roman"/>
              <a:cs typeface="Times New Roman"/>
              <a:sym typeface="Times New Roman"/>
            </a:endParaRPr>
          </a:p>
        </p:txBody>
      </p:sp>
      <p:sp>
        <p:nvSpPr>
          <p:cNvPr id="585" name="Google Shape;585;p23"/>
          <p:cNvSpPr txBox="1"/>
          <p:nvPr/>
        </p:nvSpPr>
        <p:spPr>
          <a:xfrm>
            <a:off x="3050275" y="47550"/>
            <a:ext cx="2975400" cy="1990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1" dirty="0">
                <a:solidFill>
                  <a:srgbClr val="00ACC3"/>
                </a:solidFill>
                <a:latin typeface="Times New Roman" panose="02020603050405020304" pitchFamily="18" charset="0"/>
                <a:ea typeface="Varela Round"/>
                <a:cs typeface="Times New Roman" panose="02020603050405020304" pitchFamily="18" charset="0"/>
                <a:sym typeface="Varela Round"/>
              </a:rPr>
              <a:t>6</a:t>
            </a:r>
            <a:endParaRPr sz="9600" b="1" i="0" u="none" strike="noStrike" cap="none" dirty="0">
              <a:solidFill>
                <a:srgbClr val="00ACC3"/>
              </a:solidFill>
              <a:latin typeface="Times New Roman" panose="02020603050405020304" pitchFamily="18" charset="0"/>
              <a:ea typeface="Varela Round"/>
              <a:cs typeface="Times New Roman" panose="02020603050405020304" pitchFamily="18" charset="0"/>
              <a:sym typeface="Varela Round"/>
            </a:endParaRPr>
          </a:p>
        </p:txBody>
      </p:sp>
    </p:spTree>
    <p:extLst>
      <p:ext uri="{BB962C8B-B14F-4D97-AF65-F5344CB8AC3E}">
        <p14:creationId xmlns:p14="http://schemas.microsoft.com/office/powerpoint/2010/main" val="39748911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p28"/>
          <p:cNvSpPr txBox="1"/>
          <p:nvPr/>
        </p:nvSpPr>
        <p:spPr>
          <a:xfrm>
            <a:off x="0" y="971878"/>
            <a:ext cx="1390124"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dirty="0">
                <a:solidFill>
                  <a:srgbClr val="000000"/>
                </a:solidFill>
                <a:latin typeface="Times New Roman"/>
                <a:ea typeface="Times New Roman"/>
                <a:cs typeface="Times New Roman"/>
                <a:sym typeface="Times New Roman"/>
              </a:rPr>
              <a:t> DFR + SVM </a:t>
            </a:r>
            <a:endParaRPr dirty="0">
              <a:latin typeface="Times New Roman" panose="02020603050405020304" pitchFamily="18" charset="0"/>
              <a:cs typeface="Times New Roman" panose="02020603050405020304" pitchFamily="18" charset="0"/>
            </a:endParaRPr>
          </a:p>
        </p:txBody>
      </p:sp>
      <p:sp>
        <p:nvSpPr>
          <p:cNvPr id="2" name="Google Shape;584;p23">
            <a:extLst>
              <a:ext uri="{FF2B5EF4-FFF2-40B4-BE49-F238E27FC236}">
                <a16:creationId xmlns:a16="http://schemas.microsoft.com/office/drawing/2014/main" id="{E380AD25-1BF0-6A5F-B975-CB6E288770A6}"/>
              </a:ext>
            </a:extLst>
          </p:cNvPr>
          <p:cNvSpPr txBox="1">
            <a:spLocks/>
          </p:cNvSpPr>
          <p:nvPr/>
        </p:nvSpPr>
        <p:spPr>
          <a:xfrm>
            <a:off x="2343943" y="497878"/>
            <a:ext cx="5929313"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1pPr>
            <a:lvl2pPr marR="0" lvl="1"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2pPr>
            <a:lvl3pPr marR="0" lvl="2"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3pPr>
            <a:lvl4pPr marR="0" lvl="3"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4pPr>
            <a:lvl5pPr marR="0" lvl="4"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5pPr>
            <a:lvl6pPr marR="0" lvl="5"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6pPr>
            <a:lvl7pPr marR="0" lvl="6"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7pPr>
            <a:lvl8pPr marR="0" lvl="7"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8pPr>
            <a:lvl9pPr marR="0" lvl="8"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9pPr>
          </a:lstStyle>
          <a:p>
            <a:r>
              <a:rPr lang="en-US" sz="3600" dirty="0">
                <a:latin typeface="Times New Roman"/>
                <a:ea typeface="Times New Roman"/>
                <a:cs typeface="Times New Roman"/>
                <a:sym typeface="Times New Roman"/>
              </a:rPr>
              <a:t>THỰC NGHIỆM</a:t>
            </a:r>
          </a:p>
          <a:p>
            <a:r>
              <a:rPr lang="en-US" sz="3600" dirty="0">
                <a:latin typeface="Times New Roman"/>
                <a:ea typeface="Times New Roman"/>
                <a:cs typeface="Times New Roman"/>
                <a:sym typeface="Times New Roman"/>
              </a:rPr>
              <a:t>HƯỚNG PHÁT TRIỂN</a:t>
            </a:r>
          </a:p>
        </p:txBody>
      </p:sp>
      <p:sp>
        <p:nvSpPr>
          <p:cNvPr id="3" name="Google Shape;584;p23">
            <a:extLst>
              <a:ext uri="{FF2B5EF4-FFF2-40B4-BE49-F238E27FC236}">
                <a16:creationId xmlns:a16="http://schemas.microsoft.com/office/drawing/2014/main" id="{1FDB66F9-368F-33FB-3EED-0B408204A1F2}"/>
              </a:ext>
            </a:extLst>
          </p:cNvPr>
          <p:cNvSpPr txBox="1">
            <a:spLocks/>
          </p:cNvSpPr>
          <p:nvPr/>
        </p:nvSpPr>
        <p:spPr>
          <a:xfrm>
            <a:off x="2706312" y="3265823"/>
            <a:ext cx="5929313"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1pPr>
            <a:lvl2pPr marR="0" lvl="1"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2pPr>
            <a:lvl3pPr marR="0" lvl="2"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3pPr>
            <a:lvl4pPr marR="0" lvl="3"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4pPr>
            <a:lvl5pPr marR="0" lvl="4"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5pPr>
            <a:lvl6pPr marR="0" lvl="5"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6pPr>
            <a:lvl7pPr marR="0" lvl="6"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7pPr>
            <a:lvl8pPr marR="0" lvl="7"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8pPr>
            <a:lvl9pPr marR="0" lvl="8"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9pPr>
          </a:lstStyle>
          <a:p>
            <a:r>
              <a:rPr lang="en-US" sz="2400" dirty="0">
                <a:latin typeface="Times New Roman"/>
                <a:ea typeface="Times New Roman"/>
                <a:cs typeface="Times New Roman"/>
                <a:sym typeface="Times New Roman"/>
              </a:rPr>
              <a:t>-Acc </a:t>
            </a:r>
            <a:r>
              <a:rPr lang="en-US" sz="2400" dirty="0" err="1">
                <a:latin typeface="Times New Roman"/>
                <a:ea typeface="Times New Roman"/>
                <a:cs typeface="Times New Roman"/>
                <a:sym typeface="Times New Roman"/>
              </a:rPr>
              <a:t>cao</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nghiêng</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về</a:t>
            </a:r>
            <a:r>
              <a:rPr lang="en-US" sz="2400" dirty="0">
                <a:latin typeface="Times New Roman"/>
                <a:ea typeface="Times New Roman"/>
                <a:cs typeface="Times New Roman"/>
                <a:sym typeface="Times New Roman"/>
              </a:rPr>
              <a:t> face </a:t>
            </a:r>
            <a:r>
              <a:rPr lang="en-US" sz="2400" dirty="0" err="1">
                <a:latin typeface="Times New Roman"/>
                <a:ea typeface="Times New Roman"/>
                <a:cs typeface="Times New Roman"/>
                <a:sym typeface="Times New Roman"/>
              </a:rPr>
              <a:t>có</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những</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vết</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nhòe</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bất</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thường</a:t>
            </a:r>
            <a:endParaRPr lang="en-US" sz="2400" dirty="0">
              <a:latin typeface="Times New Roman"/>
              <a:ea typeface="Times New Roman"/>
              <a:cs typeface="Times New Roman"/>
              <a:sym typeface="Times New Roman"/>
            </a:endParaRPr>
          </a:p>
          <a:p>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Chưa</a:t>
            </a:r>
            <a:r>
              <a:rPr lang="en-US" sz="2400" dirty="0">
                <a:latin typeface="Times New Roman"/>
                <a:ea typeface="Times New Roman"/>
                <a:cs typeface="Times New Roman"/>
                <a:sym typeface="Times New Roman"/>
              </a:rPr>
              <a:t> detect </a:t>
            </a:r>
            <a:r>
              <a:rPr lang="en-US" sz="2400" dirty="0" err="1">
                <a:latin typeface="Times New Roman"/>
                <a:ea typeface="Times New Roman"/>
                <a:cs typeface="Times New Roman"/>
                <a:sym typeface="Times New Roman"/>
              </a:rPr>
              <a:t>được</a:t>
            </a:r>
            <a:r>
              <a:rPr lang="en-US" sz="2400" dirty="0">
                <a:latin typeface="Times New Roman"/>
                <a:ea typeface="Times New Roman"/>
                <a:cs typeface="Times New Roman"/>
                <a:sym typeface="Times New Roman"/>
              </a:rPr>
              <a:t> Deepfake </a:t>
            </a:r>
            <a:r>
              <a:rPr lang="en-US" sz="2400" dirty="0" err="1">
                <a:latin typeface="Times New Roman"/>
                <a:ea typeface="Times New Roman"/>
                <a:cs typeface="Times New Roman"/>
                <a:sym typeface="Times New Roman"/>
              </a:rPr>
              <a:t>dùng</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công</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nghệ</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kỹ</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thuật</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cao</a:t>
            </a:r>
            <a:endParaRPr lang="en-US" sz="2400" dirty="0">
              <a:latin typeface="Times New Roman"/>
              <a:ea typeface="Times New Roman"/>
              <a:cs typeface="Times New Roman"/>
              <a:sym typeface="Times New Roman"/>
            </a:endParaRPr>
          </a:p>
          <a:p>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Mở</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rộng</a:t>
            </a:r>
            <a:r>
              <a:rPr lang="en-US" sz="2400" dirty="0">
                <a:latin typeface="Times New Roman"/>
                <a:ea typeface="Times New Roman"/>
                <a:cs typeface="Times New Roman"/>
                <a:sym typeface="Times New Roman"/>
              </a:rPr>
              <a:t> Dataset (</a:t>
            </a:r>
            <a:r>
              <a:rPr lang="en-US" sz="2400" dirty="0" err="1">
                <a:latin typeface="Times New Roman"/>
                <a:ea typeface="Times New Roman"/>
                <a:cs typeface="Times New Roman"/>
                <a:sym typeface="Times New Roman"/>
              </a:rPr>
              <a:t>mặt</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người</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từ</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nhiều</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quốc</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gia</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dùng</a:t>
            </a:r>
            <a:r>
              <a:rPr lang="en-US" sz="2400" dirty="0">
                <a:latin typeface="Times New Roman"/>
                <a:ea typeface="Times New Roman"/>
                <a:cs typeface="Times New Roman"/>
                <a:sym typeface="Times New Roman"/>
              </a:rPr>
              <a:t> Deepfake </a:t>
            </a:r>
            <a:r>
              <a:rPr lang="en-US" sz="2400" dirty="0" err="1">
                <a:latin typeface="Times New Roman"/>
                <a:ea typeface="Times New Roman"/>
                <a:cs typeface="Times New Roman"/>
                <a:sym typeface="Times New Roman"/>
              </a:rPr>
              <a:t>công</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nghệ</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cao</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để</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tạo</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thêm</a:t>
            </a:r>
            <a:r>
              <a:rPr lang="en-US" sz="2400" dirty="0">
                <a:latin typeface="Times New Roman"/>
                <a:ea typeface="Times New Roman"/>
                <a:cs typeface="Times New Roman"/>
                <a:sym typeface="Times New Roman"/>
              </a:rPr>
              <a:t> fake data)</a:t>
            </a:r>
          </a:p>
        </p:txBody>
      </p:sp>
    </p:spTree>
    <p:extLst>
      <p:ext uri="{BB962C8B-B14F-4D97-AF65-F5344CB8AC3E}">
        <p14:creationId xmlns:p14="http://schemas.microsoft.com/office/powerpoint/2010/main" val="33106641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p28"/>
          <p:cNvSpPr txBox="1"/>
          <p:nvPr/>
        </p:nvSpPr>
        <p:spPr>
          <a:xfrm>
            <a:off x="0" y="971878"/>
            <a:ext cx="139012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dirty="0">
                <a:solidFill>
                  <a:srgbClr val="000000"/>
                </a:solidFill>
                <a:latin typeface="Times New Roman"/>
                <a:ea typeface="Times New Roman"/>
                <a:cs typeface="Times New Roman"/>
                <a:sym typeface="Times New Roman"/>
              </a:rPr>
              <a:t>CNN</a:t>
            </a:r>
            <a:endParaRPr dirty="0">
              <a:latin typeface="Times New Roman" panose="02020603050405020304" pitchFamily="18" charset="0"/>
              <a:cs typeface="Times New Roman" panose="02020603050405020304" pitchFamily="18" charset="0"/>
            </a:endParaRPr>
          </a:p>
        </p:txBody>
      </p:sp>
      <p:sp>
        <p:nvSpPr>
          <p:cNvPr id="2" name="Google Shape;584;p23">
            <a:extLst>
              <a:ext uri="{FF2B5EF4-FFF2-40B4-BE49-F238E27FC236}">
                <a16:creationId xmlns:a16="http://schemas.microsoft.com/office/drawing/2014/main" id="{E380AD25-1BF0-6A5F-B975-CB6E288770A6}"/>
              </a:ext>
            </a:extLst>
          </p:cNvPr>
          <p:cNvSpPr txBox="1">
            <a:spLocks/>
          </p:cNvSpPr>
          <p:nvPr/>
        </p:nvSpPr>
        <p:spPr>
          <a:xfrm>
            <a:off x="2375205" y="208708"/>
            <a:ext cx="5929313"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1pPr>
            <a:lvl2pPr marR="0" lvl="1"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2pPr>
            <a:lvl3pPr marR="0" lvl="2"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3pPr>
            <a:lvl4pPr marR="0" lvl="3"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4pPr>
            <a:lvl5pPr marR="0" lvl="4"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5pPr>
            <a:lvl6pPr marR="0" lvl="5"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6pPr>
            <a:lvl7pPr marR="0" lvl="6"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7pPr>
            <a:lvl8pPr marR="0" lvl="7"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8pPr>
            <a:lvl9pPr marR="0" lvl="8"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9pPr>
          </a:lstStyle>
          <a:p>
            <a:r>
              <a:rPr lang="en-US" sz="2000" dirty="0">
                <a:latin typeface="Times New Roman"/>
                <a:ea typeface="Times New Roman"/>
                <a:cs typeface="Times New Roman"/>
                <a:sym typeface="Times New Roman"/>
              </a:rPr>
              <a:t>THỰC NGHIỆM</a:t>
            </a:r>
          </a:p>
          <a:p>
            <a:r>
              <a:rPr lang="en-US" sz="2000" dirty="0">
                <a:latin typeface="Times New Roman"/>
                <a:ea typeface="Times New Roman"/>
                <a:cs typeface="Times New Roman"/>
                <a:sym typeface="Times New Roman"/>
              </a:rPr>
              <a:t>HƯỚNG PHÁT TRIỂN</a:t>
            </a:r>
          </a:p>
        </p:txBody>
      </p:sp>
      <p:sp>
        <p:nvSpPr>
          <p:cNvPr id="3" name="Google Shape;584;p23">
            <a:extLst>
              <a:ext uri="{FF2B5EF4-FFF2-40B4-BE49-F238E27FC236}">
                <a16:creationId xmlns:a16="http://schemas.microsoft.com/office/drawing/2014/main" id="{1FDB66F9-368F-33FB-3EED-0B408204A1F2}"/>
              </a:ext>
            </a:extLst>
          </p:cNvPr>
          <p:cNvSpPr txBox="1">
            <a:spLocks/>
          </p:cNvSpPr>
          <p:nvPr/>
        </p:nvSpPr>
        <p:spPr>
          <a:xfrm>
            <a:off x="2375205" y="3118826"/>
            <a:ext cx="6104487"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1pPr>
            <a:lvl2pPr marR="0" lvl="1"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2pPr>
            <a:lvl3pPr marR="0" lvl="2"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3pPr>
            <a:lvl4pPr marR="0" lvl="3"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4pPr>
            <a:lvl5pPr marR="0" lvl="4"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5pPr>
            <a:lvl6pPr marR="0" lvl="5"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6pPr>
            <a:lvl7pPr marR="0" lvl="6"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7pPr>
            <a:lvl8pPr marR="0" lvl="7"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8pPr>
            <a:lvl9pPr marR="0" lvl="8"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9pPr>
          </a:lstStyle>
          <a:p>
            <a:r>
              <a:rPr lang="en-US" sz="1600" dirty="0">
                <a:latin typeface="Times New Roman"/>
                <a:ea typeface="Times New Roman"/>
                <a:cs typeface="Times New Roman"/>
                <a:sym typeface="Times New Roman"/>
              </a:rPr>
              <a:t>- Model </a:t>
            </a:r>
            <a:r>
              <a:rPr lang="en-US" sz="1600" dirty="0" err="1">
                <a:latin typeface="Times New Roman"/>
                <a:ea typeface="Times New Roman"/>
                <a:cs typeface="Times New Roman"/>
                <a:sym typeface="Times New Roman"/>
              </a:rPr>
              <a:t>dự</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đoán</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khá</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chính</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xác</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với</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những</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người</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châu</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Âu</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và</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châu</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Mỹ</a:t>
            </a:r>
            <a:r>
              <a:rPr lang="en-US" sz="1600" dirty="0">
                <a:latin typeface="Times New Roman"/>
                <a:ea typeface="Times New Roman"/>
                <a:cs typeface="Times New Roman"/>
                <a:sym typeface="Times New Roman"/>
              </a:rPr>
              <a:t>.</a:t>
            </a:r>
          </a:p>
          <a:p>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Tuy</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nhiên</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đối</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với</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những</a:t>
            </a:r>
            <a:r>
              <a:rPr lang="en-US" sz="1600" dirty="0">
                <a:latin typeface="Times New Roman"/>
                <a:ea typeface="Times New Roman"/>
                <a:cs typeface="Times New Roman"/>
                <a:sym typeface="Times New Roman"/>
              </a:rPr>
              <a:t> video </a:t>
            </a:r>
            <a:r>
              <a:rPr lang="en-US" sz="1600" dirty="0" err="1">
                <a:latin typeface="Times New Roman"/>
                <a:ea typeface="Times New Roman"/>
                <a:cs typeface="Times New Roman"/>
                <a:sym typeface="Times New Roman"/>
              </a:rPr>
              <a:t>chứa</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dân</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Châu</a:t>
            </a:r>
            <a:r>
              <a:rPr lang="en-US" sz="1600" dirty="0">
                <a:latin typeface="Times New Roman"/>
                <a:ea typeface="Times New Roman"/>
                <a:cs typeface="Times New Roman"/>
                <a:sym typeface="Times New Roman"/>
              </a:rPr>
              <a:t> Á </a:t>
            </a:r>
            <a:r>
              <a:rPr lang="en-US" sz="1600" dirty="0" err="1">
                <a:latin typeface="Times New Roman"/>
                <a:ea typeface="Times New Roman"/>
                <a:cs typeface="Times New Roman"/>
                <a:sym typeface="Times New Roman"/>
              </a:rPr>
              <a:t>thì</a:t>
            </a:r>
            <a:r>
              <a:rPr lang="en-US" sz="1600" dirty="0">
                <a:latin typeface="Times New Roman"/>
                <a:ea typeface="Times New Roman"/>
                <a:cs typeface="Times New Roman"/>
                <a:sym typeface="Times New Roman"/>
              </a:rPr>
              <a:t> model </a:t>
            </a:r>
            <a:r>
              <a:rPr lang="en-US" sz="1600" dirty="0" err="1">
                <a:latin typeface="Times New Roman"/>
                <a:ea typeface="Times New Roman"/>
                <a:cs typeface="Times New Roman"/>
                <a:sym typeface="Times New Roman"/>
              </a:rPr>
              <a:t>dự</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đoán</a:t>
            </a:r>
            <a:r>
              <a:rPr lang="en-US" sz="1600" dirty="0">
                <a:latin typeface="Times New Roman"/>
                <a:ea typeface="Times New Roman"/>
                <a:cs typeface="Times New Roman"/>
                <a:sym typeface="Times New Roman"/>
              </a:rPr>
              <a:t> ko </a:t>
            </a:r>
            <a:r>
              <a:rPr lang="en-US" sz="1600" dirty="0" err="1">
                <a:latin typeface="Times New Roman"/>
                <a:ea typeface="Times New Roman"/>
                <a:cs typeface="Times New Roman"/>
                <a:sym typeface="Times New Roman"/>
              </a:rPr>
              <a:t>được</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chính</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xác</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lắm</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tại</a:t>
            </a:r>
            <a:r>
              <a:rPr lang="en-US" sz="1600" dirty="0">
                <a:latin typeface="Times New Roman"/>
                <a:ea typeface="Times New Roman"/>
                <a:cs typeface="Times New Roman"/>
                <a:sym typeface="Times New Roman"/>
              </a:rPr>
              <a:t> dataset </a:t>
            </a:r>
            <a:r>
              <a:rPr lang="en-US" sz="1600" dirty="0" err="1">
                <a:latin typeface="Times New Roman"/>
                <a:ea typeface="Times New Roman"/>
                <a:cs typeface="Times New Roman"/>
                <a:sym typeface="Times New Roman"/>
              </a:rPr>
              <a:t>hơi</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ít</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mặt</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người</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châu</a:t>
            </a:r>
            <a:r>
              <a:rPr lang="en-US" sz="1600" dirty="0">
                <a:latin typeface="Times New Roman"/>
                <a:ea typeface="Times New Roman"/>
                <a:cs typeface="Times New Roman"/>
                <a:sym typeface="Times New Roman"/>
              </a:rPr>
              <a:t> Á.</a:t>
            </a:r>
          </a:p>
          <a:p>
            <a:r>
              <a:rPr lang="en-US" sz="1600" dirty="0">
                <a:latin typeface="Times New Roman"/>
                <a:ea typeface="Times New Roman"/>
                <a:cs typeface="Times New Roman"/>
                <a:sym typeface="Times New Roman"/>
              </a:rPr>
              <a:t>- Model </a:t>
            </a:r>
            <a:r>
              <a:rPr lang="en-US" sz="1600" dirty="0" err="1">
                <a:latin typeface="Times New Roman"/>
                <a:ea typeface="Times New Roman"/>
                <a:cs typeface="Times New Roman"/>
                <a:sym typeface="Times New Roman"/>
              </a:rPr>
              <a:t>dự</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đoán</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với</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những</a:t>
            </a:r>
            <a:r>
              <a:rPr lang="en-US" sz="1600" dirty="0">
                <a:latin typeface="Times New Roman"/>
                <a:ea typeface="Times New Roman"/>
                <a:cs typeface="Times New Roman"/>
                <a:sym typeface="Times New Roman"/>
              </a:rPr>
              <a:t> video </a:t>
            </a:r>
            <a:r>
              <a:rPr lang="en-US" sz="1600" dirty="0" err="1">
                <a:latin typeface="Times New Roman"/>
                <a:ea typeface="Times New Roman"/>
                <a:cs typeface="Times New Roman"/>
                <a:sym typeface="Times New Roman"/>
              </a:rPr>
              <a:t>sử</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dụng</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công</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nghệ</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kỹ</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thuật</a:t>
            </a:r>
            <a:r>
              <a:rPr lang="en-US" sz="1600" dirty="0">
                <a:latin typeface="Times New Roman"/>
                <a:ea typeface="Times New Roman"/>
                <a:cs typeface="Times New Roman"/>
                <a:sym typeface="Times New Roman"/>
              </a:rPr>
              <a:t> deepfake </a:t>
            </a:r>
            <a:r>
              <a:rPr lang="en-US" sz="1600" dirty="0" err="1">
                <a:latin typeface="Times New Roman"/>
                <a:ea typeface="Times New Roman"/>
                <a:cs typeface="Times New Roman"/>
                <a:sym typeface="Times New Roman"/>
              </a:rPr>
              <a:t>tiên</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tiến</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thì</a:t>
            </a:r>
            <a:r>
              <a:rPr lang="en-US" sz="1600" dirty="0">
                <a:latin typeface="Times New Roman"/>
                <a:ea typeface="Times New Roman"/>
                <a:cs typeface="Times New Roman"/>
                <a:sym typeface="Times New Roman"/>
              </a:rPr>
              <a:t> predict </a:t>
            </a:r>
            <a:r>
              <a:rPr lang="en-US" sz="1600" dirty="0" err="1">
                <a:latin typeface="Times New Roman"/>
                <a:ea typeface="Times New Roman"/>
                <a:cs typeface="Times New Roman"/>
                <a:sym typeface="Times New Roman"/>
              </a:rPr>
              <a:t>tương</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đối</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đúng</a:t>
            </a:r>
            <a:r>
              <a:rPr lang="en-US" sz="1600" dirty="0">
                <a:latin typeface="Times New Roman"/>
                <a:ea typeface="Times New Roman"/>
                <a:cs typeface="Times New Roman"/>
                <a:sym typeface="Times New Roman"/>
              </a:rPr>
              <a:t>.</a:t>
            </a:r>
          </a:p>
          <a:p>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Mở</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rộng</a:t>
            </a:r>
            <a:r>
              <a:rPr lang="en-US" sz="1600" dirty="0">
                <a:latin typeface="Times New Roman"/>
                <a:ea typeface="Times New Roman"/>
                <a:cs typeface="Times New Roman"/>
                <a:sym typeface="Times New Roman"/>
              </a:rPr>
              <a:t> Dataset (</a:t>
            </a:r>
            <a:r>
              <a:rPr lang="en-US" sz="1600" dirty="0" err="1">
                <a:latin typeface="Times New Roman"/>
                <a:ea typeface="Times New Roman"/>
                <a:cs typeface="Times New Roman"/>
                <a:sym typeface="Times New Roman"/>
              </a:rPr>
              <a:t>mặt</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người</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từ</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nhiều</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quốc</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gia</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dùng</a:t>
            </a:r>
            <a:r>
              <a:rPr lang="en-US" sz="1600" dirty="0">
                <a:latin typeface="Times New Roman"/>
                <a:ea typeface="Times New Roman"/>
                <a:cs typeface="Times New Roman"/>
                <a:sym typeface="Times New Roman"/>
              </a:rPr>
              <a:t> Deepfake </a:t>
            </a:r>
            <a:r>
              <a:rPr lang="en-US" sz="1600" dirty="0" err="1">
                <a:latin typeface="Times New Roman"/>
                <a:ea typeface="Times New Roman"/>
                <a:cs typeface="Times New Roman"/>
                <a:sym typeface="Times New Roman"/>
              </a:rPr>
              <a:t>công</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nghệ</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cao</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để</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tạo</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thêm</a:t>
            </a:r>
            <a:r>
              <a:rPr lang="en-US" sz="1600" dirty="0">
                <a:latin typeface="Times New Roman"/>
                <a:ea typeface="Times New Roman"/>
                <a:cs typeface="Times New Roman"/>
                <a:sym typeface="Times New Roman"/>
              </a:rPr>
              <a:t> fake data)</a:t>
            </a:r>
          </a:p>
          <a:p>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Nâng</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cấp</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là</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thêm</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phần</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chọn</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khuôn</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mặt</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trong</a:t>
            </a:r>
            <a:r>
              <a:rPr lang="en-US" sz="1600" dirty="0">
                <a:latin typeface="Times New Roman"/>
                <a:ea typeface="Times New Roman"/>
                <a:cs typeface="Times New Roman"/>
                <a:sym typeface="Times New Roman"/>
              </a:rPr>
              <a:t> video </a:t>
            </a:r>
            <a:r>
              <a:rPr lang="en-US" sz="1600" dirty="0" err="1">
                <a:latin typeface="Times New Roman"/>
                <a:ea typeface="Times New Roman"/>
                <a:cs typeface="Times New Roman"/>
                <a:sym typeface="Times New Roman"/>
              </a:rPr>
              <a:t>mà</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mình</a:t>
            </a:r>
            <a:r>
              <a:rPr lang="en-US" sz="1600" dirty="0">
                <a:latin typeface="Times New Roman"/>
                <a:ea typeface="Times New Roman"/>
                <a:cs typeface="Times New Roman"/>
                <a:sym typeface="Times New Roman"/>
              </a:rPr>
              <a:t> detect </a:t>
            </a:r>
            <a:r>
              <a:rPr lang="en-US" sz="1600" dirty="0" err="1">
                <a:latin typeface="Times New Roman"/>
                <a:ea typeface="Times New Roman"/>
                <a:cs typeface="Times New Roman"/>
                <a:sym typeface="Times New Roman"/>
              </a:rPr>
              <a:t>là</a:t>
            </a:r>
            <a:r>
              <a:rPr lang="en-US" sz="1600" dirty="0">
                <a:latin typeface="Times New Roman"/>
                <a:ea typeface="Times New Roman"/>
                <a:cs typeface="Times New Roman"/>
                <a:sym typeface="Times New Roman"/>
              </a:rPr>
              <a:t> real hay fake </a:t>
            </a:r>
            <a:r>
              <a:rPr lang="en-US" sz="1600" dirty="0" err="1">
                <a:latin typeface="Times New Roman"/>
                <a:ea typeface="Times New Roman"/>
                <a:cs typeface="Times New Roman"/>
                <a:sym typeface="Times New Roman"/>
              </a:rPr>
              <a:t>và</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sẽ</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thêm</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tính</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năng</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nhận</a:t>
            </a:r>
            <a:r>
              <a:rPr lang="en-US" sz="1600" dirty="0">
                <a:latin typeface="Times New Roman"/>
                <a:ea typeface="Times New Roman"/>
                <a:cs typeface="Times New Roman"/>
                <a:sym typeface="Times New Roman"/>
              </a:rPr>
              <a:t> </a:t>
            </a:r>
            <a:r>
              <a:rPr lang="en-US" sz="1600" dirty="0" err="1">
                <a:latin typeface="Times New Roman"/>
                <a:ea typeface="Times New Roman"/>
                <a:cs typeface="Times New Roman"/>
                <a:sym typeface="Times New Roman"/>
              </a:rPr>
              <a:t>diện</a:t>
            </a:r>
            <a:r>
              <a:rPr lang="en-US" sz="1600" dirty="0">
                <a:latin typeface="Times New Roman"/>
                <a:ea typeface="Times New Roman"/>
                <a:cs typeface="Times New Roman"/>
                <a:sym typeface="Times New Roman"/>
              </a:rPr>
              <a:t> real time.</a:t>
            </a:r>
          </a:p>
          <a:p>
            <a:endParaRPr lang="en-US" sz="16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1054429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55"/>
          <p:cNvSpPr txBox="1">
            <a:spLocks noGrp="1"/>
          </p:cNvSpPr>
          <p:nvPr>
            <p:ph type="ctrTitle" idx="4294967295"/>
          </p:nvPr>
        </p:nvSpPr>
        <p:spPr>
          <a:xfrm>
            <a:off x="685800" y="668942"/>
            <a:ext cx="7772400" cy="1159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617A86"/>
              </a:buClr>
              <a:buSzPts val="1800"/>
              <a:buFont typeface="Nixie One"/>
              <a:buNone/>
            </a:pPr>
            <a:r>
              <a:rPr lang="en-US" sz="4800" b="0" i="0" u="none" strike="noStrike" cap="none" dirty="0">
                <a:solidFill>
                  <a:srgbClr val="617A86"/>
                </a:solidFill>
                <a:latin typeface="Times New Roman" panose="02020603050405020304" pitchFamily="18" charset="0"/>
                <a:cs typeface="Times New Roman" panose="02020603050405020304" pitchFamily="18" charset="0"/>
                <a:sym typeface="Nixie One"/>
              </a:rPr>
              <a:t>Thanks!</a:t>
            </a:r>
            <a:endParaRPr sz="4800" b="0" i="0" u="none" strike="noStrike" cap="none" dirty="0">
              <a:solidFill>
                <a:srgbClr val="617A86"/>
              </a:solidFill>
              <a:latin typeface="Times New Roman" panose="02020603050405020304" pitchFamily="18" charset="0"/>
              <a:cs typeface="Times New Roman" panose="02020603050405020304" pitchFamily="18" charset="0"/>
              <a:sym typeface="Nixie One"/>
            </a:endParaRPr>
          </a:p>
        </p:txBody>
      </p:sp>
      <p:sp>
        <p:nvSpPr>
          <p:cNvPr id="965" name="Google Shape;965;p55"/>
          <p:cNvSpPr txBox="1">
            <a:spLocks noGrp="1"/>
          </p:cNvSpPr>
          <p:nvPr>
            <p:ph type="subTitle" idx="4294967295"/>
          </p:nvPr>
        </p:nvSpPr>
        <p:spPr>
          <a:xfrm>
            <a:off x="1275150" y="3229400"/>
            <a:ext cx="6593700" cy="75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Clr>
                <a:srgbClr val="A1BECC"/>
              </a:buClr>
              <a:buSzPts val="2400"/>
              <a:buFont typeface="Varela Round"/>
              <a:buNone/>
            </a:pPr>
            <a:r>
              <a:rPr lang="en-US" sz="3600" b="1" i="0" u="none" strike="noStrike" cap="none" dirty="0">
                <a:solidFill>
                  <a:srgbClr val="00ACC3"/>
                </a:solidFill>
                <a:latin typeface="Times New Roman" panose="02020603050405020304" pitchFamily="18" charset="0"/>
                <a:cs typeface="Times New Roman" panose="02020603050405020304" pitchFamily="18" charset="0"/>
                <a:sym typeface="Varela Round"/>
              </a:rPr>
              <a:t>Any questions?</a:t>
            </a:r>
            <a:endParaRPr sz="3600" b="1" i="0" u="none" strike="noStrike" cap="none" dirty="0">
              <a:solidFill>
                <a:srgbClr val="00ACC3"/>
              </a:solidFill>
              <a:latin typeface="Times New Roman" panose="02020603050405020304" pitchFamily="18" charset="0"/>
              <a:cs typeface="Times New Roman" panose="02020603050405020304" pitchFamily="18" charset="0"/>
              <a:sym typeface="Varela Round"/>
            </a:endParaRPr>
          </a:p>
        </p:txBody>
      </p:sp>
      <p:sp>
        <p:nvSpPr>
          <p:cNvPr id="967" name="Google Shape;967;p55"/>
          <p:cNvSpPr/>
          <p:nvPr/>
        </p:nvSpPr>
        <p:spPr>
          <a:xfrm>
            <a:off x="4073931" y="2091663"/>
            <a:ext cx="996143" cy="996143"/>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00D1C6">
              <a:alpha val="8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0" name="Google Shape;270;p7"/>
          <p:cNvSpPr txBox="1"/>
          <p:nvPr/>
        </p:nvSpPr>
        <p:spPr>
          <a:xfrm>
            <a:off x="735230" y="2012464"/>
            <a:ext cx="7673539"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dirty="0" err="1">
                <a:solidFill>
                  <a:srgbClr val="000000"/>
                </a:solidFill>
                <a:latin typeface="Times New Roman"/>
                <a:ea typeface="Times New Roman"/>
                <a:cs typeface="Times New Roman"/>
                <a:sym typeface="Times New Roman"/>
              </a:rPr>
              <a:t>Liệu</a:t>
            </a:r>
            <a:r>
              <a:rPr lang="en-US" sz="2400" b="0" i="0" u="none" strike="noStrike" cap="none" dirty="0">
                <a:solidFill>
                  <a:srgbClr val="000000"/>
                </a:solidFill>
                <a:latin typeface="Times New Roman"/>
                <a:ea typeface="Times New Roman"/>
                <a:cs typeface="Times New Roman"/>
                <a:sym typeface="Times New Roman"/>
              </a:rPr>
              <a:t> </a:t>
            </a:r>
            <a:r>
              <a:rPr lang="en-US" sz="2400" b="0" i="0" u="none" strike="noStrike" cap="none" dirty="0" err="1">
                <a:solidFill>
                  <a:srgbClr val="000000"/>
                </a:solidFill>
                <a:latin typeface="Times New Roman"/>
                <a:ea typeface="Times New Roman"/>
                <a:cs typeface="Times New Roman"/>
                <a:sym typeface="Times New Roman"/>
              </a:rPr>
              <a:t>chúng</a:t>
            </a:r>
            <a:r>
              <a:rPr lang="en-US" sz="2400" b="0" i="0" u="none" strike="noStrike" cap="none" dirty="0">
                <a:solidFill>
                  <a:srgbClr val="000000"/>
                </a:solidFill>
                <a:latin typeface="Times New Roman"/>
                <a:ea typeface="Times New Roman"/>
                <a:cs typeface="Times New Roman"/>
                <a:sym typeface="Times New Roman"/>
              </a:rPr>
              <a:t> ta </a:t>
            </a:r>
            <a:r>
              <a:rPr lang="en-US" sz="2400" b="0" i="0" u="none" strike="noStrike" cap="none" dirty="0" err="1">
                <a:solidFill>
                  <a:srgbClr val="000000"/>
                </a:solidFill>
                <a:latin typeface="Times New Roman"/>
                <a:ea typeface="Times New Roman"/>
                <a:cs typeface="Times New Roman"/>
                <a:sym typeface="Times New Roman"/>
              </a:rPr>
              <a:t>có</a:t>
            </a:r>
            <a:r>
              <a:rPr lang="en-US" sz="2400" b="0" i="0" u="none" strike="noStrike" cap="none" dirty="0">
                <a:solidFill>
                  <a:srgbClr val="000000"/>
                </a:solidFill>
                <a:latin typeface="Times New Roman"/>
                <a:ea typeface="Times New Roman"/>
                <a:cs typeface="Times New Roman"/>
                <a:sym typeface="Times New Roman"/>
              </a:rPr>
              <a:t> </a:t>
            </a:r>
            <a:r>
              <a:rPr lang="en-US" sz="2400" b="0" i="0" u="none" strike="noStrike" cap="none" dirty="0" err="1">
                <a:solidFill>
                  <a:srgbClr val="000000"/>
                </a:solidFill>
                <a:latin typeface="Times New Roman"/>
                <a:ea typeface="Times New Roman"/>
                <a:cs typeface="Times New Roman"/>
                <a:sym typeface="Times New Roman"/>
              </a:rPr>
              <a:t>thể</a:t>
            </a:r>
            <a:r>
              <a:rPr lang="en-US" sz="2400" b="0" i="0" u="none" strike="noStrike" cap="none" dirty="0">
                <a:solidFill>
                  <a:srgbClr val="000000"/>
                </a:solidFill>
                <a:latin typeface="Times New Roman"/>
                <a:ea typeface="Times New Roman"/>
                <a:cs typeface="Times New Roman"/>
                <a:sym typeface="Times New Roman"/>
              </a:rPr>
              <a:t> </a:t>
            </a:r>
            <a:r>
              <a:rPr lang="en-US" sz="2400" b="0" i="0" u="none" strike="noStrike" cap="none" dirty="0" err="1">
                <a:solidFill>
                  <a:srgbClr val="000000"/>
                </a:solidFill>
                <a:latin typeface="Times New Roman"/>
                <a:ea typeface="Times New Roman"/>
                <a:cs typeface="Times New Roman"/>
                <a:sym typeface="Times New Roman"/>
              </a:rPr>
              <a:t>nhận</a:t>
            </a:r>
            <a:r>
              <a:rPr lang="en-US" sz="2400" b="0" i="0" u="none" strike="noStrike" cap="none" dirty="0">
                <a:solidFill>
                  <a:srgbClr val="000000"/>
                </a:solidFill>
                <a:latin typeface="Times New Roman"/>
                <a:ea typeface="Times New Roman"/>
                <a:cs typeface="Times New Roman"/>
                <a:sym typeface="Times New Roman"/>
              </a:rPr>
              <a:t> </a:t>
            </a:r>
            <a:r>
              <a:rPr lang="en-US" sz="2400" b="0" i="0" u="none" strike="noStrike" cap="none" dirty="0" err="1">
                <a:solidFill>
                  <a:srgbClr val="000000"/>
                </a:solidFill>
                <a:latin typeface="Times New Roman"/>
                <a:ea typeface="Times New Roman"/>
                <a:cs typeface="Times New Roman"/>
                <a:sym typeface="Times New Roman"/>
              </a:rPr>
              <a:t>biết</a:t>
            </a:r>
            <a:r>
              <a:rPr lang="en-US" sz="2400" b="0" i="0" u="none" strike="noStrike" cap="none" dirty="0">
                <a:solidFill>
                  <a:srgbClr val="000000"/>
                </a:solidFill>
                <a:latin typeface="Times New Roman"/>
                <a:ea typeface="Times New Roman"/>
                <a:cs typeface="Times New Roman"/>
                <a:sym typeface="Times New Roman"/>
              </a:rPr>
              <a:t> video </a:t>
            </a:r>
            <a:r>
              <a:rPr lang="en-US" sz="2400" b="0" i="0" u="none" strike="noStrike" cap="none" dirty="0" err="1">
                <a:solidFill>
                  <a:srgbClr val="000000"/>
                </a:solidFill>
                <a:latin typeface="Times New Roman"/>
                <a:ea typeface="Times New Roman"/>
                <a:cs typeface="Times New Roman"/>
                <a:sym typeface="Times New Roman"/>
              </a:rPr>
              <a:t>chúng</a:t>
            </a:r>
            <a:r>
              <a:rPr lang="en-US" sz="2400" b="0" i="0" u="none" strike="noStrike" cap="none" dirty="0">
                <a:solidFill>
                  <a:srgbClr val="000000"/>
                </a:solidFill>
                <a:latin typeface="Times New Roman"/>
                <a:ea typeface="Times New Roman"/>
                <a:cs typeface="Times New Roman"/>
                <a:sym typeface="Times New Roman"/>
              </a:rPr>
              <a:t> ta </a:t>
            </a:r>
            <a:r>
              <a:rPr lang="en-US" sz="2400" b="0" i="0" u="none" strike="noStrike" cap="none" dirty="0" err="1">
                <a:solidFill>
                  <a:srgbClr val="000000"/>
                </a:solidFill>
                <a:latin typeface="Times New Roman"/>
                <a:ea typeface="Times New Roman"/>
                <a:cs typeface="Times New Roman"/>
                <a:sym typeface="Times New Roman"/>
              </a:rPr>
              <a:t>đang</a:t>
            </a:r>
            <a:r>
              <a:rPr lang="en-US" sz="2400" b="0" i="0" u="none" strike="noStrike" cap="none" dirty="0">
                <a:solidFill>
                  <a:srgbClr val="000000"/>
                </a:solidFill>
                <a:latin typeface="Times New Roman"/>
                <a:ea typeface="Times New Roman"/>
                <a:cs typeface="Times New Roman"/>
                <a:sym typeface="Times New Roman"/>
              </a:rPr>
              <a:t> </a:t>
            </a:r>
            <a:r>
              <a:rPr lang="en-US" sz="2400" b="0" i="0" u="none" strike="noStrike" cap="none" dirty="0" err="1">
                <a:solidFill>
                  <a:srgbClr val="000000"/>
                </a:solidFill>
                <a:latin typeface="Times New Roman"/>
                <a:ea typeface="Times New Roman"/>
                <a:cs typeface="Times New Roman"/>
                <a:sym typeface="Times New Roman"/>
              </a:rPr>
              <a:t>xem</a:t>
            </a:r>
            <a:r>
              <a:rPr lang="en-US" sz="2400" b="0" i="0" u="none" strike="noStrike" cap="none" dirty="0">
                <a:solidFill>
                  <a:srgbClr val="000000"/>
                </a:solidFill>
                <a:latin typeface="Times New Roman"/>
                <a:ea typeface="Times New Roman"/>
                <a:cs typeface="Times New Roman"/>
                <a:sym typeface="Times New Roman"/>
              </a:rPr>
              <a:t> </a:t>
            </a:r>
            <a:r>
              <a:rPr lang="en-US" sz="2400" b="0" i="0" u="none" strike="noStrike" cap="none" dirty="0" err="1">
                <a:solidFill>
                  <a:srgbClr val="000000"/>
                </a:solidFill>
                <a:latin typeface="Times New Roman"/>
                <a:ea typeface="Times New Roman"/>
                <a:cs typeface="Times New Roman"/>
                <a:sym typeface="Times New Roman"/>
              </a:rPr>
              <a:t>là</a:t>
            </a:r>
            <a:r>
              <a:rPr lang="en-US" sz="2400" b="0" i="0" u="none" strike="noStrike" cap="none" dirty="0">
                <a:solidFill>
                  <a:srgbClr val="000000"/>
                </a:solidFill>
                <a:latin typeface="Times New Roman"/>
                <a:ea typeface="Times New Roman"/>
                <a:cs typeface="Times New Roman"/>
                <a:sym typeface="Times New Roman"/>
              </a:rPr>
              <a:t> </a:t>
            </a:r>
            <a:r>
              <a:rPr lang="en-US" sz="2400" b="0" i="0" u="none" strike="noStrike" cap="none" dirty="0" err="1">
                <a:solidFill>
                  <a:srgbClr val="000000"/>
                </a:solidFill>
                <a:latin typeface="Times New Roman"/>
                <a:ea typeface="Times New Roman"/>
                <a:cs typeface="Times New Roman"/>
                <a:sym typeface="Times New Roman"/>
              </a:rPr>
              <a:t>thật</a:t>
            </a:r>
            <a:r>
              <a:rPr lang="en-US" sz="2400" b="0" i="0" u="none" strike="noStrike" cap="none" dirty="0">
                <a:solidFill>
                  <a:srgbClr val="000000"/>
                </a:solidFill>
                <a:latin typeface="Times New Roman"/>
                <a:ea typeface="Times New Roman"/>
                <a:cs typeface="Times New Roman"/>
                <a:sym typeface="Times New Roman"/>
              </a:rPr>
              <a:t> hay </a:t>
            </a:r>
            <a:r>
              <a:rPr lang="en-US" sz="2400" b="0" i="0" u="none" strike="noStrike" cap="none" dirty="0" err="1">
                <a:solidFill>
                  <a:srgbClr val="000000"/>
                </a:solidFill>
                <a:latin typeface="Times New Roman"/>
                <a:ea typeface="Times New Roman"/>
                <a:cs typeface="Times New Roman"/>
                <a:sym typeface="Times New Roman"/>
              </a:rPr>
              <a:t>giả</a:t>
            </a:r>
            <a:r>
              <a:rPr lang="en-US" sz="2400" b="0" i="0" u="none" strike="noStrike" cap="none" dirty="0">
                <a:solidFill>
                  <a:srgbClr val="000000"/>
                </a:solidFill>
                <a:latin typeface="Times New Roman"/>
                <a:ea typeface="Times New Roman"/>
                <a:cs typeface="Times New Roman"/>
                <a:sym typeface="Times New Roman"/>
              </a:rPr>
              <a:t> </a:t>
            </a:r>
            <a:r>
              <a:rPr lang="en-US" sz="2400" b="0" i="0" u="none" strike="noStrike" cap="none" dirty="0" err="1">
                <a:solidFill>
                  <a:srgbClr val="000000"/>
                </a:solidFill>
                <a:latin typeface="Times New Roman"/>
                <a:ea typeface="Times New Roman"/>
                <a:cs typeface="Times New Roman"/>
                <a:sym typeface="Times New Roman"/>
              </a:rPr>
              <a:t>được</a:t>
            </a:r>
            <a:r>
              <a:rPr lang="en-US" sz="2400" b="0" i="0" u="none" strike="noStrike" cap="none" dirty="0">
                <a:solidFill>
                  <a:srgbClr val="000000"/>
                </a:solidFill>
                <a:latin typeface="Times New Roman"/>
                <a:ea typeface="Times New Roman"/>
                <a:cs typeface="Times New Roman"/>
                <a:sym typeface="Times New Roman"/>
              </a:rPr>
              <a:t> hay </a:t>
            </a:r>
            <a:r>
              <a:rPr lang="en-US" sz="2400" b="0" i="0" u="none" strike="noStrike" cap="none" dirty="0" err="1">
                <a:solidFill>
                  <a:srgbClr val="000000"/>
                </a:solidFill>
                <a:latin typeface="Times New Roman"/>
                <a:ea typeface="Times New Roman"/>
                <a:cs typeface="Times New Roman"/>
                <a:sym typeface="Times New Roman"/>
              </a:rPr>
              <a:t>không</a:t>
            </a:r>
            <a:r>
              <a:rPr lang="en-US" sz="2400" b="0" i="0" u="none" strike="noStrike" cap="none" dirty="0">
                <a:solidFill>
                  <a:srgbClr val="000000"/>
                </a:solidFill>
                <a:latin typeface="Times New Roman"/>
                <a:ea typeface="Times New Roman"/>
                <a:cs typeface="Times New Roman"/>
                <a:sym typeface="Times New Roman"/>
              </a:rPr>
              <a:t> ?</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82" name="Google Shape;282;p8"/>
          <p:cNvSpPr txBox="1"/>
          <p:nvPr/>
        </p:nvSpPr>
        <p:spPr>
          <a:xfrm>
            <a:off x="3258154" y="2091147"/>
            <a:ext cx="314701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dirty="0" err="1">
                <a:solidFill>
                  <a:srgbClr val="000000"/>
                </a:solidFill>
                <a:latin typeface="Times New Roman"/>
                <a:ea typeface="Times New Roman"/>
                <a:cs typeface="Times New Roman"/>
                <a:sym typeface="Times New Roman"/>
              </a:rPr>
              <a:t>Thật</a:t>
            </a:r>
            <a:r>
              <a:rPr lang="en-US" sz="3600" b="1" i="0" u="none" strike="noStrike" cap="none" dirty="0">
                <a:solidFill>
                  <a:srgbClr val="000000"/>
                </a:solidFill>
                <a:latin typeface="Times New Roman"/>
                <a:ea typeface="Times New Roman"/>
                <a:cs typeface="Times New Roman"/>
                <a:sym typeface="Times New Roman"/>
              </a:rPr>
              <a:t> hay </a:t>
            </a:r>
            <a:r>
              <a:rPr lang="en-US" sz="3600" b="1" i="0" u="none" strike="noStrike" cap="none" dirty="0" err="1">
                <a:solidFill>
                  <a:srgbClr val="000000"/>
                </a:solidFill>
                <a:latin typeface="Times New Roman"/>
                <a:ea typeface="Times New Roman"/>
                <a:cs typeface="Times New Roman"/>
                <a:sym typeface="Times New Roman"/>
              </a:rPr>
              <a:t>Giả</a:t>
            </a:r>
            <a:r>
              <a:rPr lang="en-US" sz="3600" b="1" i="0" u="none" strike="noStrike" cap="none" dirty="0">
                <a:solidFill>
                  <a:srgbClr val="000000"/>
                </a:solidFill>
                <a:latin typeface="Times New Roman"/>
                <a:ea typeface="Times New Roman"/>
                <a:cs typeface="Times New Roman"/>
                <a:sym typeface="Times New Roman"/>
              </a:rPr>
              <a:t>?</a:t>
            </a:r>
            <a:endParaRPr dirty="0">
              <a:latin typeface="Times New Roman" panose="02020603050405020304" pitchFamily="18" charset="0"/>
              <a:cs typeface="Times New Roman" panose="02020603050405020304" pitchFamily="18" charset="0"/>
            </a:endParaRPr>
          </a:p>
        </p:txBody>
      </p:sp>
      <p:sp>
        <p:nvSpPr>
          <p:cNvPr id="4" name="Google Shape;298;p9">
            <a:extLst>
              <a:ext uri="{FF2B5EF4-FFF2-40B4-BE49-F238E27FC236}">
                <a16:creationId xmlns:a16="http://schemas.microsoft.com/office/drawing/2014/main" id="{D07CE1E7-A504-25E8-4471-974C53418811}"/>
              </a:ext>
            </a:extLst>
          </p:cNvPr>
          <p:cNvSpPr txBox="1"/>
          <p:nvPr/>
        </p:nvSpPr>
        <p:spPr>
          <a:xfrm>
            <a:off x="1731808" y="1994999"/>
            <a:ext cx="60785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rgbClr val="00B050"/>
                </a:solidFill>
                <a:latin typeface="Times New Roman"/>
                <a:ea typeface="Times New Roman"/>
                <a:cs typeface="Times New Roman"/>
                <a:sym typeface="Times New Roman"/>
              </a:rPr>
              <a:t>Thật</a:t>
            </a:r>
            <a:endParaRPr sz="1800" b="0" i="0" u="none" strike="noStrike" cap="none" dirty="0">
              <a:solidFill>
                <a:srgbClr val="00B050"/>
              </a:solidFill>
              <a:latin typeface="Times New Roman"/>
              <a:ea typeface="Times New Roman"/>
              <a:cs typeface="Times New Roman"/>
              <a:sym typeface="Times New Roman"/>
            </a:endParaRPr>
          </a:p>
        </p:txBody>
      </p:sp>
      <p:pic>
        <p:nvPicPr>
          <p:cNvPr id="5" name="Jim Carrey as Joker [deepfake] (online-video-cutter.com)">
            <a:hlinkClick r:id="" action="ppaction://media"/>
            <a:extLst>
              <a:ext uri="{FF2B5EF4-FFF2-40B4-BE49-F238E27FC236}">
                <a16:creationId xmlns:a16="http://schemas.microsoft.com/office/drawing/2014/main" id="{4DEC0589-B014-F6B1-6B66-A881400672CC}"/>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10306" y="3023980"/>
            <a:ext cx="3122612" cy="1829245"/>
          </a:xfrm>
          <a:prstGeom prst="rect">
            <a:avLst/>
          </a:prstGeom>
        </p:spPr>
      </p:pic>
      <p:sp>
        <p:nvSpPr>
          <p:cNvPr id="6" name="Google Shape;298;p9">
            <a:extLst>
              <a:ext uri="{FF2B5EF4-FFF2-40B4-BE49-F238E27FC236}">
                <a16:creationId xmlns:a16="http://schemas.microsoft.com/office/drawing/2014/main" id="{E3DBAE54-687A-BA3C-508D-DDF67FE5A648}"/>
              </a:ext>
            </a:extLst>
          </p:cNvPr>
          <p:cNvSpPr txBox="1"/>
          <p:nvPr/>
        </p:nvSpPr>
        <p:spPr>
          <a:xfrm>
            <a:off x="1731808" y="2594508"/>
            <a:ext cx="60785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rgbClr val="FF0000"/>
                </a:solidFill>
                <a:latin typeface="Times New Roman"/>
                <a:ea typeface="Times New Roman"/>
                <a:cs typeface="Times New Roman"/>
                <a:sym typeface="Times New Roman"/>
              </a:rPr>
              <a:t>Giả</a:t>
            </a:r>
            <a:endParaRPr sz="1800" b="0" i="0" u="none" strike="noStrike" cap="none" dirty="0">
              <a:solidFill>
                <a:srgbClr val="FF0000"/>
              </a:solidFill>
              <a:latin typeface="Times New Roman"/>
              <a:ea typeface="Times New Roman"/>
              <a:cs typeface="Times New Roman"/>
              <a:sym typeface="Times New Roman"/>
            </a:endParaRPr>
          </a:p>
        </p:txBody>
      </p:sp>
      <p:sp>
        <p:nvSpPr>
          <p:cNvPr id="7" name="Google Shape;298;p9">
            <a:extLst>
              <a:ext uri="{FF2B5EF4-FFF2-40B4-BE49-F238E27FC236}">
                <a16:creationId xmlns:a16="http://schemas.microsoft.com/office/drawing/2014/main" id="{F4067D36-2448-F549-A2C9-EFB61855FB07}"/>
              </a:ext>
            </a:extLst>
          </p:cNvPr>
          <p:cNvSpPr txBox="1"/>
          <p:nvPr/>
        </p:nvSpPr>
        <p:spPr>
          <a:xfrm>
            <a:off x="6500405" y="2038899"/>
            <a:ext cx="60785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rgbClr val="FF0000"/>
                </a:solidFill>
                <a:latin typeface="Times New Roman"/>
                <a:ea typeface="Times New Roman"/>
                <a:cs typeface="Times New Roman"/>
                <a:sym typeface="Times New Roman"/>
              </a:rPr>
              <a:t>Giả</a:t>
            </a:r>
            <a:endParaRPr sz="1800" b="0" i="0" u="none" strike="noStrike" cap="none" dirty="0">
              <a:solidFill>
                <a:srgbClr val="FF0000"/>
              </a:solidFill>
              <a:latin typeface="Times New Roman"/>
              <a:ea typeface="Times New Roman"/>
              <a:cs typeface="Times New Roman"/>
              <a:sym typeface="Times New Roman"/>
            </a:endParaRPr>
          </a:p>
        </p:txBody>
      </p:sp>
      <p:pic>
        <p:nvPicPr>
          <p:cNvPr id="8" name="Simon Cowell Sings on Stage-! Metaphysic Will Leave You Speechless - AGT 2022 (online-video-cutter.com)">
            <a:hlinkClick r:id="" action="ppaction://media"/>
            <a:extLst>
              <a:ext uri="{FF2B5EF4-FFF2-40B4-BE49-F238E27FC236}">
                <a16:creationId xmlns:a16="http://schemas.microsoft.com/office/drawing/2014/main" id="{20DC15F8-30E3-83A0-374A-9BEA8810244F}"/>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5122687" y="2994080"/>
            <a:ext cx="3261651" cy="1834679"/>
          </a:xfrm>
          <a:prstGeom prst="rect">
            <a:avLst/>
          </a:prstGeom>
        </p:spPr>
      </p:pic>
      <p:sp>
        <p:nvSpPr>
          <p:cNvPr id="9" name="Google Shape;298;p9">
            <a:extLst>
              <a:ext uri="{FF2B5EF4-FFF2-40B4-BE49-F238E27FC236}">
                <a16:creationId xmlns:a16="http://schemas.microsoft.com/office/drawing/2014/main" id="{C86F9ED6-F2E9-AE8E-410F-9420346DC9B5}"/>
              </a:ext>
            </a:extLst>
          </p:cNvPr>
          <p:cNvSpPr txBox="1"/>
          <p:nvPr/>
        </p:nvSpPr>
        <p:spPr>
          <a:xfrm>
            <a:off x="6500405" y="2594508"/>
            <a:ext cx="60785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rgbClr val="FF0000"/>
                </a:solidFill>
                <a:latin typeface="Times New Roman"/>
                <a:ea typeface="Times New Roman"/>
                <a:cs typeface="Times New Roman"/>
                <a:sym typeface="Times New Roman"/>
              </a:rPr>
              <a:t>Giả</a:t>
            </a:r>
            <a:endParaRPr sz="1800" b="0" i="0" u="none" strike="noStrike" cap="none" dirty="0">
              <a:solidFill>
                <a:srgbClr val="FF0000"/>
              </a:solidFill>
              <a:latin typeface="Times New Roman"/>
              <a:ea typeface="Times New Roman"/>
              <a:cs typeface="Times New Roman"/>
              <a:sym typeface="Times New Roman"/>
            </a:endParaRPr>
          </a:p>
        </p:txBody>
      </p:sp>
      <p:pic>
        <p:nvPicPr>
          <p:cNvPr id="10" name="Thiết kế chưa có tên (2)">
            <a:hlinkClick r:id="" action="ppaction://media"/>
            <a:extLst>
              <a:ext uri="{FF2B5EF4-FFF2-40B4-BE49-F238E27FC236}">
                <a16:creationId xmlns:a16="http://schemas.microsoft.com/office/drawing/2014/main" id="{2E6C6ACA-1CD7-D326-3F8B-F43877B8B011}"/>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327880" y="58315"/>
            <a:ext cx="3887463" cy="2032832"/>
          </a:xfrm>
          <a:prstGeom prst="rect">
            <a:avLst/>
          </a:prstGeom>
        </p:spPr>
      </p:pic>
      <p:pic>
        <p:nvPicPr>
          <p:cNvPr id="12" name="Thiết kế chưa có tên (1)">
            <a:hlinkClick r:id="" action="ppaction://media"/>
            <a:extLst>
              <a:ext uri="{FF2B5EF4-FFF2-40B4-BE49-F238E27FC236}">
                <a16:creationId xmlns:a16="http://schemas.microsoft.com/office/drawing/2014/main" id="{79976297-3B78-A058-FFB5-B5A695C5A0F8}"/>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4713171" y="72807"/>
            <a:ext cx="3957337" cy="20328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1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1132"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grpId="0" nodeType="clickEffect">
                                  <p:stCondLst>
                                    <p:cond delay="0"/>
                                  </p:stCondLst>
                                  <p:childTnLst>
                                    <p:anim calcmode="lin" valueType="num">
                                      <p:cBhvr additive="base">
                                        <p:cTn id="14" dur="500"/>
                                        <p:tgtEl>
                                          <p:spTgt spid="282"/>
                                        </p:tgtEl>
                                        <p:attrNameLst>
                                          <p:attrName>ppt_x</p:attrName>
                                        </p:attrNameLst>
                                      </p:cBhvr>
                                      <p:tavLst>
                                        <p:tav tm="0">
                                          <p:val>
                                            <p:strVal val="ppt_x"/>
                                          </p:val>
                                        </p:tav>
                                        <p:tav tm="100000">
                                          <p:val>
                                            <p:strVal val="ppt_x"/>
                                          </p:val>
                                        </p:tav>
                                      </p:tavLst>
                                    </p:anim>
                                    <p:anim calcmode="lin" valueType="num">
                                      <p:cBhvr additive="base">
                                        <p:cTn id="15" dur="500"/>
                                        <p:tgtEl>
                                          <p:spTgt spid="282"/>
                                        </p:tgtEl>
                                        <p:attrNameLst>
                                          <p:attrName>ppt_y</p:attrName>
                                        </p:attrNameLst>
                                      </p:cBhvr>
                                      <p:tavLst>
                                        <p:tav tm="0">
                                          <p:val>
                                            <p:strVal val="ppt_y"/>
                                          </p:val>
                                        </p:tav>
                                        <p:tav tm="100000">
                                          <p:val>
                                            <p:strVal val="1+ppt_h/2"/>
                                          </p:val>
                                        </p:tav>
                                      </p:tavLst>
                                    </p:anim>
                                    <p:set>
                                      <p:cBhvr>
                                        <p:cTn id="16" dur="1" fill="hold">
                                          <p:stCondLst>
                                            <p:cond delay="499"/>
                                          </p:stCondLst>
                                        </p:cTn>
                                        <p:tgtEl>
                                          <p:spTgt spid="28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 calcmode="lin" valueType="num">
                                      <p:cBhvr additive="base">
                                        <p:cTn id="39"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mediacall" presetSubtype="0" fill="hold" nodeType="clickEffect">
                                  <p:stCondLst>
                                    <p:cond delay="0"/>
                                  </p:stCondLst>
                                  <p:childTnLst>
                                    <p:cmd type="call" cmd="playFrom(0.0)">
                                      <p:cBhvr>
                                        <p:cTn id="44" dur="25502" fill="hold"/>
                                        <p:tgtEl>
                                          <p:spTgt spid="10"/>
                                        </p:tgtEl>
                                      </p:cBhvr>
                                    </p:cmd>
                                  </p:childTnLst>
                                </p:cTn>
                              </p:par>
                            </p:childTnLst>
                          </p:cTn>
                        </p:par>
                      </p:childTnLst>
                    </p:cTn>
                  </p:par>
                  <p:par>
                    <p:cTn id="45" fill="hold">
                      <p:stCondLst>
                        <p:cond delay="indefinite"/>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2734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9" fill="hold" display="0">
                  <p:stCondLst>
                    <p:cond delay="indefinite"/>
                  </p:stCondLst>
                </p:cTn>
                <p:tgtEl>
                  <p:spTgt spid="5"/>
                </p:tgtEl>
              </p:cMediaNode>
            </p:video>
            <p:seq concurrent="1" nextAc="seek">
              <p:cTn id="50" restart="whenNotActive" fill="hold" evtFilter="cancelBubble" nodeType="interactiveSeq">
                <p:stCondLst>
                  <p:cond evt="onClick" delay="0">
                    <p:tgtEl>
                      <p:spTgt spid="5"/>
                    </p:tgtEl>
                  </p:cond>
                </p:stCondLst>
                <p:endSync evt="end" delay="0">
                  <p:rtn val="all"/>
                </p:endSync>
                <p:childTnLst>
                  <p:par>
                    <p:cTn id="51" fill="hold">
                      <p:stCondLst>
                        <p:cond delay="0"/>
                      </p:stCondLst>
                      <p:childTnLst>
                        <p:par>
                          <p:cTn id="52" fill="hold">
                            <p:stCondLst>
                              <p:cond delay="0"/>
                            </p:stCondLst>
                            <p:childTnLst>
                              <p:par>
                                <p:cTn id="53" presetID="2" presetClass="mediacall" presetSubtype="0" fill="hold" nodeType="clickEffect">
                                  <p:stCondLst>
                                    <p:cond delay="0"/>
                                  </p:stCondLst>
                                  <p:childTnLst>
                                    <p:cmd type="call" cmd="togglePause">
                                      <p:cBhvr>
                                        <p:cTn id="54" dur="1" fill="hold"/>
                                        <p:tgtEl>
                                          <p:spTgt spid="5"/>
                                        </p:tgtEl>
                                      </p:cBhvr>
                                    </p:cmd>
                                  </p:childTnLst>
                                </p:cTn>
                              </p:par>
                            </p:childTnLst>
                          </p:cTn>
                        </p:par>
                      </p:childTnLst>
                    </p:cTn>
                  </p:par>
                </p:childTnLst>
              </p:cTn>
              <p:nextCondLst>
                <p:cond evt="onClick" delay="0">
                  <p:tgtEl>
                    <p:spTgt spid="5"/>
                  </p:tgtEl>
                </p:cond>
              </p:nextCondLst>
            </p:seq>
            <p:video>
              <p:cMediaNode vol="80000">
                <p:cTn id="55" fill="hold" display="0">
                  <p:stCondLst>
                    <p:cond delay="indefinite"/>
                  </p:stCondLst>
                </p:cTn>
                <p:tgtEl>
                  <p:spTgt spid="8"/>
                </p:tgtEl>
              </p:cMediaNode>
            </p:video>
            <p:seq concurrent="1" nextAc="seek">
              <p:cTn id="56" restart="whenNotActive" fill="hold" evtFilter="cancelBubble" nodeType="interactiveSeq">
                <p:stCondLst>
                  <p:cond evt="onClick" delay="0">
                    <p:tgtEl>
                      <p:spTgt spid="8"/>
                    </p:tgtEl>
                  </p:cond>
                </p:stCondLst>
                <p:endSync evt="end" delay="0">
                  <p:rtn val="all"/>
                </p:endSync>
                <p:childTnLst>
                  <p:par>
                    <p:cTn id="57" fill="hold">
                      <p:stCondLst>
                        <p:cond delay="0"/>
                      </p:stCondLst>
                      <p:childTnLst>
                        <p:par>
                          <p:cTn id="58" fill="hold">
                            <p:stCondLst>
                              <p:cond delay="0"/>
                            </p:stCondLst>
                            <p:childTnLst>
                              <p:par>
                                <p:cTn id="59" presetID="2" presetClass="mediacall" presetSubtype="0" fill="hold" nodeType="clickEffect">
                                  <p:stCondLst>
                                    <p:cond delay="0"/>
                                  </p:stCondLst>
                                  <p:childTnLst>
                                    <p:cmd type="call" cmd="togglePause">
                                      <p:cBhvr>
                                        <p:cTn id="60" dur="1" fill="hold"/>
                                        <p:tgtEl>
                                          <p:spTgt spid="8"/>
                                        </p:tgtEl>
                                      </p:cBhvr>
                                    </p:cmd>
                                  </p:childTnLst>
                                </p:cTn>
                              </p:par>
                            </p:childTnLst>
                          </p:cTn>
                        </p:par>
                      </p:childTnLst>
                    </p:cTn>
                  </p:par>
                </p:childTnLst>
              </p:cTn>
              <p:nextCondLst>
                <p:cond evt="onClick" delay="0">
                  <p:tgtEl>
                    <p:spTgt spid="8"/>
                  </p:tgtEl>
                </p:cond>
              </p:nextCondLst>
            </p:seq>
            <p:video>
              <p:cMediaNode vol="80000">
                <p:cTn id="61" fill="hold" display="0">
                  <p:stCondLst>
                    <p:cond delay="indefinite"/>
                  </p:stCondLst>
                </p:cTn>
                <p:tgtEl>
                  <p:spTgt spid="10"/>
                </p:tgtEl>
              </p:cMediaNode>
            </p:video>
            <p:seq concurrent="1" nextAc="seek">
              <p:cTn id="62" restart="whenNotActive" fill="hold" evtFilter="cancelBubble" nodeType="interactiveSeq">
                <p:stCondLst>
                  <p:cond evt="onClick" delay="0">
                    <p:tgtEl>
                      <p:spTgt spid="10"/>
                    </p:tgtEl>
                  </p:cond>
                </p:stCondLst>
                <p:endSync evt="end" delay="0">
                  <p:rtn val="all"/>
                </p:endSync>
                <p:childTnLst>
                  <p:par>
                    <p:cTn id="63" fill="hold">
                      <p:stCondLst>
                        <p:cond delay="0"/>
                      </p:stCondLst>
                      <p:childTnLst>
                        <p:par>
                          <p:cTn id="64" fill="hold">
                            <p:stCondLst>
                              <p:cond delay="0"/>
                            </p:stCondLst>
                            <p:childTnLst>
                              <p:par>
                                <p:cTn id="65" presetID="2" presetClass="mediacall" presetSubtype="0" fill="hold" nodeType="clickEffect">
                                  <p:stCondLst>
                                    <p:cond delay="0"/>
                                  </p:stCondLst>
                                  <p:childTnLst>
                                    <p:cmd type="call" cmd="togglePause">
                                      <p:cBhvr>
                                        <p:cTn id="66" dur="1" fill="hold"/>
                                        <p:tgtEl>
                                          <p:spTgt spid="10"/>
                                        </p:tgtEl>
                                      </p:cBhvr>
                                    </p:cmd>
                                  </p:childTnLst>
                                </p:cTn>
                              </p:par>
                            </p:childTnLst>
                          </p:cTn>
                        </p:par>
                      </p:childTnLst>
                    </p:cTn>
                  </p:par>
                </p:childTnLst>
              </p:cTn>
              <p:nextCondLst>
                <p:cond evt="onClick" delay="0">
                  <p:tgtEl>
                    <p:spTgt spid="10"/>
                  </p:tgtEl>
                </p:cond>
              </p:nextCondLst>
            </p:seq>
            <p:video>
              <p:cMediaNode vol="80000">
                <p:cTn id="67" fill="hold" display="0">
                  <p:stCondLst>
                    <p:cond delay="indefinite"/>
                  </p:stCondLst>
                </p:cTn>
                <p:tgtEl>
                  <p:spTgt spid="12"/>
                </p:tgtEl>
              </p:cMediaNode>
            </p:video>
            <p:seq concurrent="1" nextAc="seek">
              <p:cTn id="68" restart="whenNotActive" fill="hold" evtFilter="cancelBubble" nodeType="interactiveSeq">
                <p:stCondLst>
                  <p:cond evt="onClick" delay="0">
                    <p:tgtEl>
                      <p:spTgt spid="12"/>
                    </p:tgtEl>
                  </p:cond>
                </p:stCondLst>
                <p:endSync evt="end" delay="0">
                  <p:rtn val="all"/>
                </p:endSync>
                <p:childTnLst>
                  <p:par>
                    <p:cTn id="69" fill="hold">
                      <p:stCondLst>
                        <p:cond delay="0"/>
                      </p:stCondLst>
                      <p:childTnLst>
                        <p:par>
                          <p:cTn id="70" fill="hold">
                            <p:stCondLst>
                              <p:cond delay="0"/>
                            </p:stCondLst>
                            <p:childTnLst>
                              <p:par>
                                <p:cTn id="71" presetID="2" presetClass="mediacall" presetSubtype="0" fill="hold" nodeType="clickEffect">
                                  <p:stCondLst>
                                    <p:cond delay="0"/>
                                  </p:stCondLst>
                                  <p:childTnLst>
                                    <p:cmd type="call" cmd="togglePause">
                                      <p:cBhvr>
                                        <p:cTn id="72" dur="1" fill="hold"/>
                                        <p:tgtEl>
                                          <p:spTgt spid="12"/>
                                        </p:tgtEl>
                                      </p:cBhvr>
                                    </p:cmd>
                                  </p:childTnLst>
                                </p:cTn>
                              </p:par>
                            </p:childTnLst>
                          </p:cTn>
                        </p:par>
                      </p:childTnLst>
                    </p:cTn>
                  </p:par>
                </p:childTnLst>
              </p:cTn>
              <p:nextCondLst>
                <p:cond evt="onClick" delay="0">
                  <p:tgtEl>
                    <p:spTgt spid="12"/>
                  </p:tgtEl>
                </p:cond>
              </p:nextCondLst>
            </p:seq>
          </p:childTnLst>
        </p:cTn>
      </p:par>
    </p:tnLst>
    <p:bldLst>
      <p:bldP spid="282" grpId="0"/>
      <p:bldP spid="4"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10"/>
          <p:cNvSpPr txBox="1"/>
          <p:nvPr/>
        </p:nvSpPr>
        <p:spPr>
          <a:xfrm>
            <a:off x="1135857" y="214312"/>
            <a:ext cx="6792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err="1">
                <a:solidFill>
                  <a:srgbClr val="000000"/>
                </a:solidFill>
                <a:latin typeface="Times New Roman"/>
                <a:ea typeface="Times New Roman"/>
                <a:cs typeface="Times New Roman"/>
                <a:sym typeface="Times New Roman"/>
              </a:rPr>
              <a:t>Tại</a:t>
            </a:r>
            <a:r>
              <a:rPr lang="en-US" sz="2400" b="1" i="0" u="none" strike="noStrike" cap="none" dirty="0">
                <a:solidFill>
                  <a:srgbClr val="000000"/>
                </a:solidFill>
                <a:latin typeface="Times New Roman"/>
                <a:ea typeface="Times New Roman"/>
                <a:cs typeface="Times New Roman"/>
                <a:sym typeface="Times New Roman"/>
              </a:rPr>
              <a:t> </a:t>
            </a:r>
            <a:r>
              <a:rPr lang="en-US" sz="2400" b="1" i="0" u="none" strike="noStrike" cap="none" dirty="0" err="1">
                <a:solidFill>
                  <a:srgbClr val="000000"/>
                </a:solidFill>
                <a:latin typeface="Times New Roman"/>
                <a:ea typeface="Times New Roman"/>
                <a:cs typeface="Times New Roman"/>
                <a:sym typeface="Times New Roman"/>
              </a:rPr>
              <a:t>sao</a:t>
            </a:r>
            <a:r>
              <a:rPr lang="en-US" sz="2400" b="1" i="0" u="none" strike="noStrike" cap="none" dirty="0">
                <a:solidFill>
                  <a:srgbClr val="000000"/>
                </a:solidFill>
                <a:latin typeface="Times New Roman"/>
                <a:ea typeface="Times New Roman"/>
                <a:cs typeface="Times New Roman"/>
                <a:sym typeface="Times New Roman"/>
              </a:rPr>
              <a:t> ta </a:t>
            </a:r>
            <a:r>
              <a:rPr lang="en-US" sz="2400" b="1" i="0" u="none" strike="noStrike" cap="none" dirty="0" err="1">
                <a:solidFill>
                  <a:srgbClr val="000000"/>
                </a:solidFill>
                <a:latin typeface="Times New Roman"/>
                <a:ea typeface="Times New Roman"/>
                <a:cs typeface="Times New Roman"/>
                <a:sym typeface="Times New Roman"/>
              </a:rPr>
              <a:t>cần</a:t>
            </a:r>
            <a:r>
              <a:rPr lang="en-US" sz="2400" b="1" i="0" u="none" strike="noStrike" cap="none" dirty="0">
                <a:solidFill>
                  <a:srgbClr val="000000"/>
                </a:solidFill>
                <a:latin typeface="Times New Roman"/>
                <a:ea typeface="Times New Roman"/>
                <a:cs typeface="Times New Roman"/>
                <a:sym typeface="Times New Roman"/>
              </a:rPr>
              <a:t> </a:t>
            </a:r>
            <a:r>
              <a:rPr lang="en-US" sz="2400" b="1" i="0" u="none" strike="noStrike" cap="none" dirty="0" err="1">
                <a:solidFill>
                  <a:srgbClr val="000000"/>
                </a:solidFill>
                <a:latin typeface="Times New Roman"/>
                <a:ea typeface="Times New Roman"/>
                <a:cs typeface="Times New Roman"/>
                <a:sym typeface="Times New Roman"/>
              </a:rPr>
              <a:t>phải</a:t>
            </a:r>
            <a:r>
              <a:rPr lang="en-US" sz="2400" b="1" i="0" u="none" strike="noStrike" cap="none" dirty="0">
                <a:solidFill>
                  <a:srgbClr val="000000"/>
                </a:solidFill>
                <a:latin typeface="Times New Roman"/>
                <a:ea typeface="Times New Roman"/>
                <a:cs typeface="Times New Roman"/>
                <a:sym typeface="Times New Roman"/>
              </a:rPr>
              <a:t> </a:t>
            </a:r>
            <a:r>
              <a:rPr lang="en-US" sz="2400" b="1" i="0" u="none" strike="noStrike" cap="none" dirty="0" err="1">
                <a:solidFill>
                  <a:srgbClr val="000000"/>
                </a:solidFill>
                <a:latin typeface="Times New Roman"/>
                <a:ea typeface="Times New Roman"/>
                <a:cs typeface="Times New Roman"/>
                <a:sym typeface="Times New Roman"/>
              </a:rPr>
              <a:t>có</a:t>
            </a:r>
            <a:r>
              <a:rPr lang="en-US" sz="2400" b="1" i="0" u="none" strike="noStrike" cap="none" dirty="0">
                <a:solidFill>
                  <a:srgbClr val="000000"/>
                </a:solidFill>
                <a:latin typeface="Times New Roman"/>
                <a:ea typeface="Times New Roman"/>
                <a:cs typeface="Times New Roman"/>
                <a:sym typeface="Times New Roman"/>
              </a:rPr>
              <a:t> </a:t>
            </a:r>
            <a:r>
              <a:rPr lang="en-US" sz="2400" b="1" i="0" u="none" strike="noStrike" cap="none" dirty="0" err="1">
                <a:solidFill>
                  <a:srgbClr val="000000"/>
                </a:solidFill>
                <a:latin typeface="Times New Roman"/>
                <a:ea typeface="Times New Roman"/>
                <a:cs typeface="Times New Roman"/>
                <a:sym typeface="Times New Roman"/>
              </a:rPr>
              <a:t>công</a:t>
            </a:r>
            <a:r>
              <a:rPr lang="en-US" sz="2400" b="1" i="0" u="none" strike="noStrike" cap="none" dirty="0">
                <a:solidFill>
                  <a:srgbClr val="000000"/>
                </a:solidFill>
                <a:latin typeface="Times New Roman"/>
                <a:ea typeface="Times New Roman"/>
                <a:cs typeface="Times New Roman"/>
                <a:sym typeface="Times New Roman"/>
              </a:rPr>
              <a:t> </a:t>
            </a:r>
            <a:r>
              <a:rPr lang="en-US" sz="2400" b="1" i="0" u="none" strike="noStrike" cap="none" dirty="0" err="1">
                <a:solidFill>
                  <a:srgbClr val="000000"/>
                </a:solidFill>
                <a:latin typeface="Times New Roman"/>
                <a:ea typeface="Times New Roman"/>
                <a:cs typeface="Times New Roman"/>
                <a:sym typeface="Times New Roman"/>
              </a:rPr>
              <a:t>cụ</a:t>
            </a:r>
            <a:r>
              <a:rPr lang="en-US" sz="2400" b="1" i="0" u="none" strike="noStrike" cap="none" dirty="0">
                <a:solidFill>
                  <a:srgbClr val="000000"/>
                </a:solidFill>
                <a:latin typeface="Times New Roman"/>
                <a:ea typeface="Times New Roman"/>
                <a:cs typeface="Times New Roman"/>
                <a:sym typeface="Times New Roman"/>
              </a:rPr>
              <a:t> </a:t>
            </a:r>
            <a:r>
              <a:rPr lang="en-US" sz="2400" b="1" i="0" u="none" strike="noStrike" cap="none" dirty="0" err="1">
                <a:solidFill>
                  <a:srgbClr val="000000"/>
                </a:solidFill>
                <a:latin typeface="Times New Roman"/>
                <a:ea typeface="Times New Roman"/>
                <a:cs typeface="Times New Roman"/>
                <a:sym typeface="Times New Roman"/>
              </a:rPr>
              <a:t>kiểm</a:t>
            </a:r>
            <a:r>
              <a:rPr lang="en-US" sz="2400" b="1" i="0" u="none" strike="noStrike" cap="none" dirty="0">
                <a:solidFill>
                  <a:srgbClr val="000000"/>
                </a:solidFill>
                <a:latin typeface="Times New Roman"/>
                <a:ea typeface="Times New Roman"/>
                <a:cs typeface="Times New Roman"/>
                <a:sym typeface="Times New Roman"/>
              </a:rPr>
              <a:t> </a:t>
            </a:r>
            <a:r>
              <a:rPr lang="en-US" sz="2400" b="1" i="0" u="none" strike="noStrike" cap="none" dirty="0" err="1">
                <a:solidFill>
                  <a:srgbClr val="000000"/>
                </a:solidFill>
                <a:latin typeface="Times New Roman"/>
                <a:ea typeface="Times New Roman"/>
                <a:cs typeface="Times New Roman"/>
                <a:sym typeface="Times New Roman"/>
              </a:rPr>
              <a:t>tra</a:t>
            </a:r>
            <a:r>
              <a:rPr lang="en-US" sz="2400" b="1" i="0" u="none" strike="noStrike" cap="none" dirty="0">
                <a:solidFill>
                  <a:srgbClr val="000000"/>
                </a:solidFill>
                <a:latin typeface="Times New Roman"/>
                <a:ea typeface="Times New Roman"/>
                <a:cs typeface="Times New Roman"/>
                <a:sym typeface="Times New Roman"/>
              </a:rPr>
              <a:t> deepfake ?</a:t>
            </a:r>
            <a:endParaRPr dirty="0">
              <a:latin typeface="Times New Roman" panose="02020603050405020304" pitchFamily="18" charset="0"/>
              <a:cs typeface="Times New Roman" panose="02020603050405020304" pitchFamily="18" charset="0"/>
            </a:endParaRPr>
          </a:p>
        </p:txBody>
      </p:sp>
      <p:sp>
        <p:nvSpPr>
          <p:cNvPr id="306" name="Google Shape;306;p10"/>
          <p:cNvSpPr txBox="1"/>
          <p:nvPr/>
        </p:nvSpPr>
        <p:spPr>
          <a:xfrm>
            <a:off x="629444" y="1386682"/>
            <a:ext cx="4614069" cy="163117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400"/>
              <a:buFont typeface="Arial"/>
              <a:buChar char="•"/>
            </a:pPr>
            <a:r>
              <a:rPr lang="en-US" sz="2000" b="0" i="0" u="none" strike="noStrike" cap="none">
                <a:solidFill>
                  <a:srgbClr val="14181B"/>
                </a:solidFill>
                <a:latin typeface="Times New Roman"/>
                <a:ea typeface="Times New Roman"/>
                <a:cs typeface="Times New Roman"/>
                <a:sym typeface="Times New Roman"/>
              </a:rPr>
              <a:t>Tin giả</a:t>
            </a:r>
            <a:endParaRPr sz="2000" b="0" i="0" u="none" strike="noStrike" cap="none">
              <a:solidFill>
                <a:srgbClr val="14181B"/>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2400"/>
              <a:buFont typeface="Arial"/>
              <a:buChar char="•"/>
            </a:pPr>
            <a:r>
              <a:rPr lang="en-US" sz="2000" b="0" i="0" u="none" strike="noStrike" cap="none">
                <a:solidFill>
                  <a:srgbClr val="14181B"/>
                </a:solidFill>
                <a:latin typeface="Times New Roman"/>
                <a:ea typeface="Times New Roman"/>
                <a:cs typeface="Times New Roman"/>
                <a:sym typeface="Times New Roman"/>
              </a:rPr>
              <a:t>Tuyên truyền sai lệch về chính trị</a:t>
            </a:r>
            <a:endParaRPr sz="2000" b="0" i="0" u="none" strike="noStrike" cap="none">
              <a:solidFill>
                <a:srgbClr val="000000"/>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2400"/>
              <a:buFont typeface="Arial"/>
              <a:buChar char="•"/>
            </a:pPr>
            <a:r>
              <a:rPr lang="en-US" sz="2000" b="0" i="0" u="none" strike="noStrike" cap="none">
                <a:solidFill>
                  <a:srgbClr val="14181B"/>
                </a:solidFill>
                <a:latin typeface="Times New Roman"/>
                <a:ea typeface="Times New Roman"/>
                <a:cs typeface="Times New Roman"/>
                <a:sym typeface="Times New Roman"/>
              </a:rPr>
              <a:t>Bôi nhọ bằng phim khiêu dâm</a:t>
            </a:r>
            <a:endParaRPr sz="2000" b="0" i="0" u="none" strike="noStrike" cap="none">
              <a:solidFill>
                <a:srgbClr val="000000"/>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2400"/>
              <a:buFont typeface="Arial"/>
              <a:buChar char="•"/>
            </a:pPr>
            <a:r>
              <a:rPr lang="en-US" sz="2000" b="0" i="0" u="none" strike="noStrike" cap="none">
                <a:solidFill>
                  <a:srgbClr val="14181B"/>
                </a:solidFill>
                <a:latin typeface="Times New Roman"/>
                <a:ea typeface="Times New Roman"/>
                <a:cs typeface="Times New Roman"/>
                <a:sym typeface="Times New Roman"/>
              </a:rPr>
              <a:t>Gian lận tài chính (dùng hình ảnh của người ảnh hưởng )</a:t>
            </a:r>
            <a:endParaRPr sz="2000" b="0" i="0" u="none" strike="noStrike" cap="none">
              <a:solidFill>
                <a:srgbClr val="000000"/>
              </a:solidFill>
              <a:latin typeface="Times New Roman"/>
              <a:ea typeface="Times New Roman"/>
              <a:cs typeface="Times New Roman"/>
              <a:sym typeface="Times New Roman"/>
            </a:endParaRPr>
          </a:p>
        </p:txBody>
      </p:sp>
      <p:pic>
        <p:nvPicPr>
          <p:cNvPr id="307" name="Google Shape;307;p10"/>
          <p:cNvPicPr preferRelativeResize="0"/>
          <p:nvPr/>
        </p:nvPicPr>
        <p:blipFill rotWithShape="1">
          <a:blip r:embed="rId3">
            <a:alphaModFix/>
          </a:blip>
          <a:srcRect/>
          <a:stretch/>
        </p:blipFill>
        <p:spPr>
          <a:xfrm>
            <a:off x="6805613" y="1116013"/>
            <a:ext cx="1249363" cy="1068387"/>
          </a:xfrm>
          <a:prstGeom prst="rect">
            <a:avLst/>
          </a:prstGeom>
          <a:noFill/>
          <a:ln>
            <a:noFill/>
          </a:ln>
        </p:spPr>
      </p:pic>
      <p:pic>
        <p:nvPicPr>
          <p:cNvPr id="308" name="Google Shape;308;p10"/>
          <p:cNvPicPr preferRelativeResize="0"/>
          <p:nvPr/>
        </p:nvPicPr>
        <p:blipFill rotWithShape="1">
          <a:blip r:embed="rId4">
            <a:alphaModFix/>
          </a:blip>
          <a:srcRect/>
          <a:stretch/>
        </p:blipFill>
        <p:spPr>
          <a:xfrm>
            <a:off x="5299076" y="2460625"/>
            <a:ext cx="2736850" cy="1539875"/>
          </a:xfrm>
          <a:prstGeom prst="rect">
            <a:avLst/>
          </a:prstGeom>
          <a:noFill/>
          <a:ln>
            <a:noFill/>
          </a:ln>
        </p:spPr>
      </p:pic>
      <p:pic>
        <p:nvPicPr>
          <p:cNvPr id="309" name="Google Shape;309;p10"/>
          <p:cNvPicPr preferRelativeResize="0"/>
          <p:nvPr/>
        </p:nvPicPr>
        <p:blipFill rotWithShape="1">
          <a:blip r:embed="rId5">
            <a:alphaModFix/>
          </a:blip>
          <a:srcRect/>
          <a:stretch/>
        </p:blipFill>
        <p:spPr>
          <a:xfrm>
            <a:off x="5243513" y="1123950"/>
            <a:ext cx="1333500" cy="1068388"/>
          </a:xfrm>
          <a:prstGeom prst="rect">
            <a:avLst/>
          </a:prstGeom>
          <a:noFill/>
          <a:ln>
            <a:noFill/>
          </a:ln>
        </p:spPr>
      </p:pic>
      <p:sp>
        <p:nvSpPr>
          <p:cNvPr id="310" name="Google Shape;310;p10"/>
          <p:cNvSpPr txBox="1"/>
          <p:nvPr/>
        </p:nvSpPr>
        <p:spPr>
          <a:xfrm>
            <a:off x="6526213" y="1978025"/>
            <a:ext cx="482600" cy="260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Times New Roman" panose="02020603050405020304" pitchFamily="18" charset="0"/>
                <a:cs typeface="Times New Roman" panose="02020603050405020304" pitchFamily="18" charset="0"/>
                <a:sym typeface="Arial"/>
              </a:rPr>
              <a:t>[1]</a:t>
            </a:r>
            <a:endParaRPr sz="105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11" name="Google Shape;311;p10"/>
          <p:cNvSpPr txBox="1"/>
          <p:nvPr/>
        </p:nvSpPr>
        <p:spPr>
          <a:xfrm>
            <a:off x="8015288" y="1976438"/>
            <a:ext cx="481013" cy="2619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Times New Roman" panose="02020603050405020304" pitchFamily="18" charset="0"/>
                <a:cs typeface="Times New Roman" panose="02020603050405020304" pitchFamily="18" charset="0"/>
                <a:sym typeface="Arial"/>
              </a:rPr>
              <a:t>[2]</a:t>
            </a:r>
            <a:endParaRPr sz="105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12" name="Google Shape;312;p10"/>
          <p:cNvSpPr txBox="1"/>
          <p:nvPr/>
        </p:nvSpPr>
        <p:spPr>
          <a:xfrm>
            <a:off x="8024813" y="3738563"/>
            <a:ext cx="482600" cy="2619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Times New Roman" panose="02020603050405020304" pitchFamily="18" charset="0"/>
                <a:cs typeface="Times New Roman" panose="02020603050405020304" pitchFamily="18" charset="0"/>
                <a:sym typeface="Arial"/>
              </a:rPr>
              <a:t>[3]</a:t>
            </a:r>
            <a:endParaRPr sz="105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13" name="Google Shape;313;p10"/>
          <p:cNvSpPr txBox="1"/>
          <p:nvPr/>
        </p:nvSpPr>
        <p:spPr>
          <a:xfrm>
            <a:off x="1135857" y="4159487"/>
            <a:ext cx="820102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Times New Roman"/>
                <a:ea typeface="Times New Roman"/>
                <a:cs typeface="Times New Roman"/>
                <a:sym typeface="Times New Roman"/>
              </a:rPr>
              <a:t>[1] Artists create Zuckerberg 'deepfake' video </a:t>
            </a:r>
            <a:r>
              <a:rPr lang="en-US" sz="1200" b="0" i="0" u="sng" strike="noStrike" cap="none">
                <a:solidFill>
                  <a:srgbClr val="1C1E21"/>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https://www.youtube.com/watch?v=cnUd0TpuoXI </a:t>
            </a:r>
            <a:endParaRPr sz="1200" b="0" i="0" u="none" strike="noStrike" cap="none">
              <a:solidFill>
                <a:srgbClr val="1C1E2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1C1E21"/>
                </a:solidFill>
                <a:latin typeface="Times New Roman"/>
                <a:ea typeface="Times New Roman"/>
                <a:cs typeface="Times New Roman"/>
                <a:sym typeface="Times New Roman"/>
              </a:rPr>
              <a:t>[2] </a:t>
            </a:r>
            <a:r>
              <a:rPr lang="en-US" sz="1200" b="0" i="0" u="sng" strike="noStrike" cap="none">
                <a:solidFill>
                  <a:srgbClr val="1C1E21"/>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https://www.newsweek.com/trump-deepfake-russia-rutube-1687647</a:t>
            </a:r>
            <a:endParaRPr sz="1200" b="0" i="0" u="none" strike="noStrike" cap="none">
              <a:solidFill>
                <a:srgbClr val="1C1E2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1C1E21"/>
                </a:solidFill>
                <a:latin typeface="Times New Roman"/>
                <a:ea typeface="Times New Roman"/>
                <a:cs typeface="Times New Roman"/>
                <a:sym typeface="Times New Roman"/>
              </a:rPr>
              <a:t>[3] </a:t>
            </a:r>
            <a:r>
              <a:rPr lang="en-US" sz="1200" b="0" i="0" u="none" strike="noStrike" cap="none">
                <a:solidFill>
                  <a:srgbClr val="000000"/>
                </a:solidFill>
                <a:latin typeface="Times New Roman"/>
                <a:ea typeface="Times New Roman"/>
                <a:cs typeface="Times New Roman"/>
                <a:sym typeface="Times New Roman"/>
              </a:rPr>
              <a:t>You Won’t Believe What Obama Says In This Video </a:t>
            </a:r>
            <a:r>
              <a:rPr lang="en-US" sz="1200" b="0" i="0" u="sng" strike="noStrike" cap="none">
                <a:solidFill>
                  <a:srgbClr val="1C1E21"/>
                </a:solid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https://www.youtube.com/watch?v=cQ54GDm1eL0</a:t>
            </a:r>
            <a:endParaRPr sz="1200" b="0" i="0" u="none" strike="noStrike" cap="none">
              <a:solidFill>
                <a:srgbClr val="1C1E2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Puck template">
  <a:themeElements>
    <a:clrScheme name="Custom 347">
      <a:dk1>
        <a:srgbClr val="212A2E"/>
      </a:dk1>
      <a:lt1>
        <a:srgbClr val="FFFFFF"/>
      </a:lt1>
      <a:dk2>
        <a:srgbClr val="617A86"/>
      </a:dk2>
      <a:lt2>
        <a:srgbClr val="A1BECC"/>
      </a:lt2>
      <a:accent1>
        <a:srgbClr val="00D1C6"/>
      </a:accent1>
      <a:accent2>
        <a:srgbClr val="00ACC3"/>
      </a:accent2>
      <a:accent3>
        <a:srgbClr val="BBCD00"/>
      </a:accent3>
      <a:accent4>
        <a:srgbClr val="65BB48"/>
      </a:accent4>
      <a:accent5>
        <a:srgbClr val="F8BB00"/>
      </a:accent5>
      <a:accent6>
        <a:srgbClr val="EF6222"/>
      </a:accent6>
      <a:hlink>
        <a:srgbClr val="617A8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1015</TotalTime>
  <Words>2855</Words>
  <Application>Microsoft Office PowerPoint</Application>
  <PresentationFormat>On-screen Show (16:9)</PresentationFormat>
  <Paragraphs>386</Paragraphs>
  <Slides>69</Slides>
  <Notes>66</Notes>
  <HiddenSlides>2</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Noto Sans Symbols</vt:lpstr>
      <vt:lpstr>Times New Roman</vt:lpstr>
      <vt:lpstr>Varela Round</vt:lpstr>
      <vt:lpstr>Arial</vt:lpstr>
      <vt:lpstr>Roboto</vt:lpstr>
      <vt:lpstr>Nixie One</vt:lpstr>
      <vt:lpstr>Cambria Math</vt:lpstr>
      <vt:lpstr>Noto Sans</vt:lpstr>
      <vt:lpstr>Puck template</vt:lpstr>
      <vt:lpstr>Deepfake Detection</vt:lpstr>
      <vt:lpstr>Nội dung thuyết trình</vt:lpstr>
      <vt:lpstr>Giới thiệu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Phương pháp phát hiện deepfake</vt:lpstr>
      <vt:lpstr>PowerPoint Presentation</vt:lpstr>
      <vt:lpstr>PowerPoint Presentation</vt:lpstr>
      <vt:lpstr>PowerPoint Presentation</vt:lpstr>
      <vt:lpstr>PowerPoint Presentation</vt:lpstr>
      <vt:lpstr>PowerPoint Presentation</vt:lpstr>
      <vt:lpstr>PowerPoint Presentation</vt:lpstr>
      <vt:lpstr>Dataset</vt:lpstr>
      <vt:lpstr>DATASET</vt:lpstr>
      <vt:lpstr>Thiết kệ hệ thống</vt:lpstr>
      <vt:lpstr>PowerPoint Presentation</vt:lpstr>
      <vt:lpstr>PowerPoint Presentation</vt:lpstr>
      <vt:lpstr>PowerPoint Presentation</vt:lpstr>
      <vt:lpstr>DFT + SVM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EfficientNet</vt:lpstr>
      <vt:lpstr>PowerPoint Presentation</vt:lpstr>
      <vt:lpstr>- Mạng Nơ-ron tích chập (Convolutional Neural Networks - ConvNets) thường được phát triển với ngân sách tài nguyên cố định và sau đó được thu phóng để có độ chính xác tốt hơn nếu có nhiều tài nguyên hơn.  - Bởi vậy nên nhóm tác giả Mingxing Tan và Quoc V. Le đã nghiên cứu một cách có hệ thống và nhận thấy rằng việc cân bằng một cách có hệ thống độ sâu, chiều rộng và độ phân giải mạng có thể mang đến hiệu suất tốt hơn.  </vt:lpstr>
      <vt:lpstr>PowerPoint Presentation</vt:lpstr>
      <vt:lpstr>PowerPoint Presentation</vt:lpstr>
      <vt:lpstr>PowerPoint Presentation</vt:lpstr>
      <vt:lpstr>PowerPoint Presentation</vt:lpstr>
      <vt:lpstr>PowerPoint Presentation</vt:lpstr>
      <vt:lpstr>Kết luận</vt:lpstr>
      <vt:lpstr>PowerPoint Presentation</vt:lpstr>
      <vt:lpstr>PowerPoint Presentation</vt:lpstr>
      <vt:lpstr>Hướng Phát Triển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Quốc Khánh Lê Trần</dc:creator>
  <cp:lastModifiedBy>Nguyen Vu Duong</cp:lastModifiedBy>
  <cp:revision>21</cp:revision>
  <dcterms:modified xsi:type="dcterms:W3CDTF">2022-12-24T16:06:17Z</dcterms:modified>
</cp:coreProperties>
</file>